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8" r:id="rId24"/>
    <p:sldId id="299" r:id="rId25"/>
    <p:sldId id="300" r:id="rId26"/>
    <p:sldId id="301" r:id="rId27"/>
    <p:sldId id="302" r:id="rId28"/>
    <p:sldId id="303"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2" autoAdjust="0"/>
    <p:restoredTop sz="94660"/>
  </p:normalViewPr>
  <p:slideViewPr>
    <p:cSldViewPr snapToGrid="0" showGuides="1">
      <p:cViewPr varScale="1">
        <p:scale>
          <a:sx n="73" d="100"/>
          <a:sy n="73" d="100"/>
        </p:scale>
        <p:origin x="26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6BF8A-8207-45A7-A258-E716854E600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82023E2D-8EC6-41A5-B12D-71FF785A66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1E9653F7-B1F0-4489-9C73-CBB968DB74FA}"/>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C3AA9BDD-6C86-43EF-AC4E-04ADDFD2AFC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313B32A-AE48-4498-B565-DE9DBB8187F1}"/>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19293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2064A-BF07-4ECF-A324-4FA37B5DDA3D}"/>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89702C65-3519-4068-93C4-BB1AA9AF2E5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EE0956E-D412-4DB7-9BED-414B94276B7D}"/>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82F1E1BC-012E-4453-BA3E-7699DD07164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51764B0-EE0D-4218-8224-5A7E42A05478}"/>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287372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F8E5C27-6460-4137-830D-E0E08EC614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2E8C97C2-6B23-4C5D-B779-39BF7A888C5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3C13C9E6-1E57-4F7A-A484-82A359212851}"/>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ABF1565A-B942-4CDB-B407-EDDCD52CEC97}"/>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72EB308-453A-4812-B76D-7BBE58D4A15E}"/>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353951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8D8D90-F62D-4823-9AC4-B762F836DF1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8F79E4E3-C83B-4AFD-A507-0BEBCC5AEC2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C69E7D1-1040-498E-B4E6-5F004D317C9E}"/>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C2A7E279-CFEB-4A1A-9D73-9322CC7DFB7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83E15B8-123B-4FAA-AFE9-043ADDA1AF9D}"/>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324092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746721-3A27-4C77-A569-586C94E4963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F135A44-AF38-4975-A0AD-72CF93AD09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8F923B7-17BB-4339-9868-1F13465881FD}"/>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9DAC3867-FA87-4AAB-A56D-D70076E6F8C7}"/>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C3A9B8A-FA60-4EDD-A5E9-651B36BDAB27}"/>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3634610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42BFAE-8EE2-4DC5-A203-EBA12C2CCFAD}"/>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C00BF4B9-1E75-4DA7-91BC-9ABE1567A2E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C9118C7-A9B3-4396-940E-372BEE5183F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85DD7AFA-3FDF-4062-B1CA-14ACBEC6DB2B}"/>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6" name="Marcador de pie de página 5">
            <a:extLst>
              <a:ext uri="{FF2B5EF4-FFF2-40B4-BE49-F238E27FC236}">
                <a16:creationId xmlns:a16="http://schemas.microsoft.com/office/drawing/2014/main" id="{5C2AFA81-42BB-48D8-A383-2502F5F8CFEB}"/>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3943855C-7295-4550-897F-E105B4EDCF08}"/>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84201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F4997A-CD44-4433-A573-0BA24082D1C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F737CA0-9C0C-4FFE-9D1B-D932938A71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FFB1E6C-300F-4551-8FD2-3AC6CC74E9A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09A0A0A-0642-423D-864B-DA33FCE1DC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6F3B6A0-92AB-46A4-84CA-AF7EDC7232C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79C50561-6642-4CCB-9B70-50D24CFB6546}"/>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8" name="Marcador de pie de página 7">
            <a:extLst>
              <a:ext uri="{FF2B5EF4-FFF2-40B4-BE49-F238E27FC236}">
                <a16:creationId xmlns:a16="http://schemas.microsoft.com/office/drawing/2014/main" id="{82520A30-D49A-4772-AA6D-AA8878AA08EE}"/>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463DCCD9-3F71-4A69-B661-F9BA640C8B6F}"/>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1995577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025996-9921-44B9-8B04-A3C3FE11613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9AF8F410-8622-4CB8-A9B0-C968AA11CF93}"/>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4" name="Marcador de pie de página 3">
            <a:extLst>
              <a:ext uri="{FF2B5EF4-FFF2-40B4-BE49-F238E27FC236}">
                <a16:creationId xmlns:a16="http://schemas.microsoft.com/office/drawing/2014/main" id="{BCF3C9F9-78C1-44FD-9EB0-3FA5D35BF359}"/>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20BAEBC5-A140-41E7-9DD4-9FB2A297F9B7}"/>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250157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E2032E1-2818-4C22-9B61-C49ACFFEA062}"/>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3" name="Marcador de pie de página 2">
            <a:extLst>
              <a:ext uri="{FF2B5EF4-FFF2-40B4-BE49-F238E27FC236}">
                <a16:creationId xmlns:a16="http://schemas.microsoft.com/office/drawing/2014/main" id="{3372DC72-23DC-4CB0-B107-23F8C585731B}"/>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368CD2E3-BA02-45A3-8A1E-CD85BBE9EC75}"/>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35866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F28D63-960D-43D8-A346-D04BC402BB2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CABE03AB-9A51-4831-8F43-BC301C8265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40674E40-2FF4-40D2-BAB0-07438C7EA6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983AFE9-919A-4CF2-A295-13FE728B98D6}"/>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6" name="Marcador de pie de página 5">
            <a:extLst>
              <a:ext uri="{FF2B5EF4-FFF2-40B4-BE49-F238E27FC236}">
                <a16:creationId xmlns:a16="http://schemas.microsoft.com/office/drawing/2014/main" id="{CA61FEBC-D13A-4879-8B8E-604E9F70E114}"/>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CF531004-8EDE-49CE-809B-A9F3104AEAAC}"/>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84031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2F0150-6046-4116-B554-7D63F7136D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EF8282A3-9D3D-47BA-9108-6687A3E975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D6D05853-6DDE-45D9-8CEE-9CF72BBA52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51F91F7-622A-49F2-9BDC-3230D426528B}"/>
              </a:ext>
            </a:extLst>
          </p:cNvPr>
          <p:cNvSpPr>
            <a:spLocks noGrp="1"/>
          </p:cNvSpPr>
          <p:nvPr>
            <p:ph type="dt" sz="half" idx="10"/>
          </p:nvPr>
        </p:nvSpPr>
        <p:spPr/>
        <p:txBody>
          <a:bodyPr/>
          <a:lstStyle/>
          <a:p>
            <a:fld id="{557536DE-4FE9-481E-8EE3-3DBC8035DAA6}" type="datetimeFigureOut">
              <a:rPr lang="es-AR" smtClean="0"/>
              <a:t>5/3/2020</a:t>
            </a:fld>
            <a:endParaRPr lang="es-AR"/>
          </a:p>
        </p:txBody>
      </p:sp>
      <p:sp>
        <p:nvSpPr>
          <p:cNvPr id="6" name="Marcador de pie de página 5">
            <a:extLst>
              <a:ext uri="{FF2B5EF4-FFF2-40B4-BE49-F238E27FC236}">
                <a16:creationId xmlns:a16="http://schemas.microsoft.com/office/drawing/2014/main" id="{E72549BC-5DC7-4AA0-BC62-7D33FAA27C7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2899C20C-1D36-494E-BBA0-CE7BE512FA65}"/>
              </a:ext>
            </a:extLst>
          </p:cNvPr>
          <p:cNvSpPr>
            <a:spLocks noGrp="1"/>
          </p:cNvSpPr>
          <p:nvPr>
            <p:ph type="sldNum" sz="quarter" idx="12"/>
          </p:nvPr>
        </p:nvSpPr>
        <p:spPr/>
        <p:txBody>
          <a:bodyPr/>
          <a:lstStyle/>
          <a:p>
            <a:fld id="{96E02D48-BE87-475F-BDA4-709A79EB47F9}" type="slidenum">
              <a:rPr lang="es-AR" smtClean="0"/>
              <a:t>‹Nº›</a:t>
            </a:fld>
            <a:endParaRPr lang="es-AR"/>
          </a:p>
        </p:txBody>
      </p:sp>
    </p:spTree>
    <p:extLst>
      <p:ext uri="{BB962C8B-B14F-4D97-AF65-F5344CB8AC3E}">
        <p14:creationId xmlns:p14="http://schemas.microsoft.com/office/powerpoint/2010/main" val="841577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888BC59-DE64-46AE-90BB-2F3601CF7A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32BB40F-C176-413D-91EA-BE79008C19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1EA909C-D3B3-40C1-A9FE-452EF20502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536DE-4FE9-481E-8EE3-3DBC8035DAA6}" type="datetimeFigureOut">
              <a:rPr lang="es-AR" smtClean="0"/>
              <a:t>5/3/2020</a:t>
            </a:fld>
            <a:endParaRPr lang="es-AR"/>
          </a:p>
        </p:txBody>
      </p:sp>
      <p:sp>
        <p:nvSpPr>
          <p:cNvPr id="5" name="Marcador de pie de página 4">
            <a:extLst>
              <a:ext uri="{FF2B5EF4-FFF2-40B4-BE49-F238E27FC236}">
                <a16:creationId xmlns:a16="http://schemas.microsoft.com/office/drawing/2014/main" id="{E0203C90-B992-4922-A1F1-41D2B40C63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BD4D314C-BBE9-4E99-A9D9-B4481FBCE4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02D48-BE87-475F-BDA4-709A79EB47F9}" type="slidenum">
              <a:rPr lang="es-AR" smtClean="0"/>
              <a:t>‹Nº›</a:t>
            </a:fld>
            <a:endParaRPr lang="es-AR"/>
          </a:p>
        </p:txBody>
      </p:sp>
    </p:spTree>
    <p:extLst>
      <p:ext uri="{BB962C8B-B14F-4D97-AF65-F5344CB8AC3E}">
        <p14:creationId xmlns:p14="http://schemas.microsoft.com/office/powerpoint/2010/main" val="315811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4B249-3CCB-4E89-B3A7-EA4BA6FEAB8F}"/>
              </a:ext>
            </a:extLst>
          </p:cNvPr>
          <p:cNvSpPr>
            <a:spLocks noGrp="1"/>
          </p:cNvSpPr>
          <p:nvPr>
            <p:ph type="ctrTitle"/>
          </p:nvPr>
        </p:nvSpPr>
        <p:spPr>
          <a:xfrm>
            <a:off x="2129246" y="587104"/>
            <a:ext cx="8425543" cy="2387600"/>
          </a:xfrm>
        </p:spPr>
        <p:txBody>
          <a:bodyPr>
            <a:normAutofit fontScale="90000"/>
          </a:bodyPr>
          <a:lstStyle/>
          <a:p>
            <a:r>
              <a:rPr lang="en-001" dirty="0"/>
              <a:t>C</a:t>
            </a:r>
            <a:r>
              <a:rPr lang="es-AR" dirty="0"/>
              <a:t>U</a:t>
            </a:r>
            <a:r>
              <a:rPr lang="en-001" dirty="0"/>
              <a:t>R</a:t>
            </a:r>
            <a:r>
              <a:rPr lang="es-AR" dirty="0"/>
              <a:t>S</a:t>
            </a:r>
            <a:r>
              <a:rPr lang="en-001" dirty="0"/>
              <a:t>I</a:t>
            </a:r>
            <a:r>
              <a:rPr lang="es-AR" dirty="0"/>
              <a:t>L</a:t>
            </a:r>
            <a:r>
              <a:rPr lang="en-001" dirty="0"/>
              <a:t>L</a:t>
            </a:r>
            <a:r>
              <a:rPr lang="es-AR" dirty="0"/>
              <a:t>O</a:t>
            </a:r>
            <a:r>
              <a:rPr lang="en-001" dirty="0"/>
              <a:t> </a:t>
            </a:r>
            <a:r>
              <a:rPr lang="es-AR" dirty="0"/>
              <a:t>I</a:t>
            </a:r>
            <a:r>
              <a:rPr lang="en-001" dirty="0"/>
              <a:t>N</a:t>
            </a:r>
            <a:r>
              <a:rPr lang="es-AR" dirty="0"/>
              <a:t>T</a:t>
            </a:r>
            <a:r>
              <a:rPr lang="en-001" dirty="0"/>
              <a:t>RODUCTORIO</a:t>
            </a:r>
            <a:br>
              <a:rPr lang="en-001" dirty="0"/>
            </a:br>
            <a:br>
              <a:rPr lang="en-001" dirty="0"/>
            </a:br>
            <a:r>
              <a:rPr lang="en-001" dirty="0"/>
              <a:t>MATEMATICAS</a:t>
            </a:r>
            <a:endParaRPr lang="es-AR" dirty="0"/>
          </a:p>
        </p:txBody>
      </p:sp>
      <p:sp>
        <p:nvSpPr>
          <p:cNvPr id="3" name="Subtítulo 2">
            <a:extLst>
              <a:ext uri="{FF2B5EF4-FFF2-40B4-BE49-F238E27FC236}">
                <a16:creationId xmlns:a16="http://schemas.microsoft.com/office/drawing/2014/main" id="{6D55376A-F602-4D64-8D58-4AA365AF4297}"/>
              </a:ext>
            </a:extLst>
          </p:cNvPr>
          <p:cNvSpPr>
            <a:spLocks noGrp="1"/>
          </p:cNvSpPr>
          <p:nvPr>
            <p:ph type="subTitle" idx="1"/>
          </p:nvPr>
        </p:nvSpPr>
        <p:spPr>
          <a:xfrm>
            <a:off x="3592285" y="3568611"/>
            <a:ext cx="5499463" cy="630328"/>
          </a:xfrm>
        </p:spPr>
        <p:txBody>
          <a:bodyPr>
            <a:normAutofit/>
          </a:bodyPr>
          <a:lstStyle/>
          <a:p>
            <a:r>
              <a:rPr lang="es-AR" sz="2800" b="1" i="1" dirty="0"/>
              <a:t>“PRIMEROS PASOS COMO PROFE” </a:t>
            </a:r>
            <a:endParaRPr lang="es-AR" sz="2800" dirty="0"/>
          </a:p>
        </p:txBody>
      </p:sp>
      <p:sp>
        <p:nvSpPr>
          <p:cNvPr id="4" name="Subtítulo 2">
            <a:extLst>
              <a:ext uri="{FF2B5EF4-FFF2-40B4-BE49-F238E27FC236}">
                <a16:creationId xmlns:a16="http://schemas.microsoft.com/office/drawing/2014/main" id="{BBA25C9D-75F5-4549-B0FD-5D4F06190BFA}"/>
              </a:ext>
            </a:extLst>
          </p:cNvPr>
          <p:cNvSpPr txBox="1">
            <a:spLocks/>
          </p:cNvSpPr>
          <p:nvPr/>
        </p:nvSpPr>
        <p:spPr>
          <a:xfrm>
            <a:off x="8216538" y="5955732"/>
            <a:ext cx="3827417" cy="6303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i="1" dirty="0" err="1"/>
              <a:t>Mgter</a:t>
            </a:r>
            <a:r>
              <a:rPr lang="en-001" i="1" dirty="0"/>
              <a:t>. </a:t>
            </a:r>
            <a:r>
              <a:rPr lang="es-AR" i="1" dirty="0"/>
              <a:t>Cesar</a:t>
            </a:r>
            <a:r>
              <a:rPr lang="en-001" i="1" dirty="0"/>
              <a:t> Pietrantonio</a:t>
            </a:r>
            <a:endParaRPr lang="es-AR" dirty="0"/>
          </a:p>
        </p:txBody>
      </p:sp>
      <p:pic>
        <p:nvPicPr>
          <p:cNvPr id="6" name="Imagen 5">
            <a:extLst>
              <a:ext uri="{FF2B5EF4-FFF2-40B4-BE49-F238E27FC236}">
                <a16:creationId xmlns:a16="http://schemas.microsoft.com/office/drawing/2014/main" id="{E2ED86FE-81C5-4ECB-ADB5-12F4337812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581" y="0"/>
            <a:ext cx="2248786" cy="2387600"/>
          </a:xfrm>
          <a:prstGeom prst="rect">
            <a:avLst/>
          </a:prstGeom>
        </p:spPr>
      </p:pic>
    </p:spTree>
    <p:extLst>
      <p:ext uri="{BB962C8B-B14F-4D97-AF65-F5344CB8AC3E}">
        <p14:creationId xmlns:p14="http://schemas.microsoft.com/office/powerpoint/2010/main" val="2565235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E83349-E14C-492F-B6AE-3E129ADB7F56}"/>
              </a:ext>
            </a:extLst>
          </p:cNvPr>
          <p:cNvSpPr>
            <a:spLocks noGrp="1"/>
          </p:cNvSpPr>
          <p:nvPr>
            <p:ph type="title"/>
          </p:nvPr>
        </p:nvSpPr>
        <p:spPr>
          <a:xfrm>
            <a:off x="1373778" y="156120"/>
            <a:ext cx="10515600" cy="1325563"/>
          </a:xfrm>
        </p:spPr>
        <p:txBody>
          <a:bodyPr>
            <a:normAutofit/>
          </a:bodyPr>
          <a:lstStyle/>
          <a:p>
            <a:pPr algn="ctr"/>
            <a:r>
              <a:rPr lang="es-AR" b="1" dirty="0"/>
              <a:t>La teoría es por sí misma una abstracción del mundo real</a:t>
            </a:r>
            <a:r>
              <a:rPr lang="es-AR" dirty="0"/>
              <a:t>.</a:t>
            </a:r>
          </a:p>
        </p:txBody>
      </p:sp>
      <p:sp>
        <p:nvSpPr>
          <p:cNvPr id="3" name="Marcador de contenido 2">
            <a:extLst>
              <a:ext uri="{FF2B5EF4-FFF2-40B4-BE49-F238E27FC236}">
                <a16:creationId xmlns:a16="http://schemas.microsoft.com/office/drawing/2014/main" id="{69C7C2CB-E4B4-447F-B353-97C1192CB5D5}"/>
              </a:ext>
            </a:extLst>
          </p:cNvPr>
          <p:cNvSpPr>
            <a:spLocks noGrp="1"/>
          </p:cNvSpPr>
          <p:nvPr>
            <p:ph idx="1"/>
          </p:nvPr>
        </p:nvSpPr>
        <p:spPr>
          <a:xfrm>
            <a:off x="838200" y="1580606"/>
            <a:ext cx="10866120" cy="4872445"/>
          </a:xfrm>
        </p:spPr>
        <p:txBody>
          <a:bodyPr>
            <a:normAutofit fontScale="85000" lnSpcReduction="20000"/>
          </a:bodyPr>
          <a:lstStyle/>
          <a:p>
            <a:pPr marL="0" indent="0">
              <a:lnSpc>
                <a:spcPct val="150000"/>
              </a:lnSpc>
              <a:buNone/>
            </a:pPr>
            <a:r>
              <a:rPr lang="es-AR" dirty="0"/>
              <a:t>Es un dispositivo para distinguir sólo los factores y relaciones más esenciales, de modo que se pueda estudiar el punto crucial del problema en cuestión, libre de muchas complicaciones que existen en la realidad. </a:t>
            </a:r>
          </a:p>
          <a:p>
            <a:pPr marL="0" indent="0">
              <a:lnSpc>
                <a:spcPct val="150000"/>
              </a:lnSpc>
              <a:buNone/>
            </a:pPr>
            <a:r>
              <a:rPr lang="es-AR" dirty="0"/>
              <a:t>Así, el enunciado </a:t>
            </a:r>
            <a:r>
              <a:rPr lang="es-AR" b="1" dirty="0"/>
              <a:t>“la teoría carece de realismo”</a:t>
            </a:r>
            <a:r>
              <a:rPr lang="es-AR" dirty="0"/>
              <a:t> es sólo una obviedad que no puede ser aceptada como crítica válida de la teoría.</a:t>
            </a:r>
          </a:p>
          <a:p>
            <a:pPr marL="0" indent="0">
              <a:lnSpc>
                <a:spcPct val="150000"/>
              </a:lnSpc>
              <a:buNone/>
            </a:pPr>
            <a:r>
              <a:rPr lang="es-AR" dirty="0"/>
              <a:t>De la misma manera, es bastante intrascendente calificar cualquier enfoque de la teoría como </a:t>
            </a:r>
            <a:r>
              <a:rPr lang="en-001" dirty="0"/>
              <a:t>“</a:t>
            </a:r>
            <a:r>
              <a:rPr lang="es-AR" dirty="0"/>
              <a:t>irreal”; por ejemplo, la teoría de la empresa bajo la competencia pura es “irreal”, al igual que la teoría de la empresa bajo la competencia imperfecta. Pero, si estas teorías se deducen matemáticamente o no, es irrelevante e inmaterial.</a:t>
            </a:r>
          </a:p>
          <a:p>
            <a:endParaRPr lang="es-AR" dirty="0"/>
          </a:p>
        </p:txBody>
      </p:sp>
      <p:pic>
        <p:nvPicPr>
          <p:cNvPr id="4" name="Imagen 3">
            <a:extLst>
              <a:ext uri="{FF2B5EF4-FFF2-40B4-BE49-F238E27FC236}">
                <a16:creationId xmlns:a16="http://schemas.microsoft.com/office/drawing/2014/main" id="{3F54DAF9-6AE9-4F99-9D8F-C040322A76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91032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49E3070-5C4F-491E-8CEC-97052EDA4D6B}"/>
              </a:ext>
            </a:extLst>
          </p:cNvPr>
          <p:cNvSpPr>
            <a:spLocks noGrp="1"/>
          </p:cNvSpPr>
          <p:nvPr>
            <p:ph idx="1"/>
          </p:nvPr>
        </p:nvSpPr>
        <p:spPr>
          <a:xfrm>
            <a:off x="838199" y="1116559"/>
            <a:ext cx="10925895" cy="4851399"/>
          </a:xfrm>
        </p:spPr>
        <p:txBody>
          <a:bodyPr>
            <a:normAutofit/>
          </a:bodyPr>
          <a:lstStyle/>
          <a:p>
            <a:pPr marL="0" indent="0" algn="ctr">
              <a:lnSpc>
                <a:spcPct val="200000"/>
              </a:lnSpc>
              <a:buNone/>
            </a:pPr>
            <a:r>
              <a:rPr lang="en-001" sz="4400" dirty="0"/>
              <a:t>“</a:t>
            </a:r>
            <a:r>
              <a:rPr lang="es-AR" sz="4400" dirty="0"/>
              <a:t>Para aprovechar la gran cantidad de herramientas matemáticas, por supuesto, es necesario adquirirlas primero.</a:t>
            </a:r>
            <a:r>
              <a:rPr lang="en-001" sz="4400" dirty="0"/>
              <a:t>”</a:t>
            </a:r>
            <a:endParaRPr lang="es-AR" sz="4400" dirty="0"/>
          </a:p>
          <a:p>
            <a:pPr marL="0" indent="0">
              <a:lnSpc>
                <a:spcPct val="200000"/>
              </a:lnSpc>
              <a:buNone/>
            </a:pPr>
            <a:endParaRPr lang="es-AR" sz="4400" dirty="0"/>
          </a:p>
        </p:txBody>
      </p:sp>
      <p:pic>
        <p:nvPicPr>
          <p:cNvPr id="4" name="Imagen 3">
            <a:extLst>
              <a:ext uri="{FF2B5EF4-FFF2-40B4-BE49-F238E27FC236}">
                <a16:creationId xmlns:a16="http://schemas.microsoft.com/office/drawing/2014/main" id="{C3385EBF-1DB3-4D9E-9716-5D8E48C732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266252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85D0A-59A8-4500-A905-6C39E3FD583B}"/>
              </a:ext>
            </a:extLst>
          </p:cNvPr>
          <p:cNvSpPr>
            <a:spLocks noGrp="1"/>
          </p:cNvSpPr>
          <p:nvPr>
            <p:ph type="title"/>
          </p:nvPr>
        </p:nvSpPr>
        <p:spPr>
          <a:xfrm>
            <a:off x="1632856" y="143691"/>
            <a:ext cx="8375469" cy="1200127"/>
          </a:xfrm>
        </p:spPr>
        <p:txBody>
          <a:bodyPr/>
          <a:lstStyle/>
          <a:p>
            <a:r>
              <a:rPr lang="es-AR" b="1" dirty="0"/>
              <a:t>Modelos económicos</a:t>
            </a:r>
            <a:endParaRPr lang="es-AR" dirty="0"/>
          </a:p>
        </p:txBody>
      </p:sp>
      <p:sp>
        <p:nvSpPr>
          <p:cNvPr id="3" name="Marcador de contenido 2">
            <a:extLst>
              <a:ext uri="{FF2B5EF4-FFF2-40B4-BE49-F238E27FC236}">
                <a16:creationId xmlns:a16="http://schemas.microsoft.com/office/drawing/2014/main" id="{66925102-8DEF-4C59-96AF-7B1994940462}"/>
              </a:ext>
            </a:extLst>
          </p:cNvPr>
          <p:cNvSpPr>
            <a:spLocks noGrp="1"/>
          </p:cNvSpPr>
          <p:nvPr>
            <p:ph idx="1"/>
          </p:nvPr>
        </p:nvSpPr>
        <p:spPr>
          <a:xfrm>
            <a:off x="838200" y="1343818"/>
            <a:ext cx="10515600" cy="4965542"/>
          </a:xfrm>
        </p:spPr>
        <p:txBody>
          <a:bodyPr>
            <a:normAutofit fontScale="70000" lnSpcReduction="20000"/>
          </a:bodyPr>
          <a:lstStyle/>
          <a:p>
            <a:pPr marL="0" indent="0" algn="just">
              <a:lnSpc>
                <a:spcPct val="170000"/>
              </a:lnSpc>
              <a:buNone/>
            </a:pPr>
            <a:r>
              <a:rPr lang="es-AR" dirty="0"/>
              <a:t>Cualquier teoría económica es necesariamente una abstracción del mundo real. </a:t>
            </a:r>
            <a:r>
              <a:rPr lang="en-001" dirty="0"/>
              <a:t>E</a:t>
            </a:r>
            <a:r>
              <a:rPr lang="es-AR" dirty="0" err="1"/>
              <a:t>ntre</a:t>
            </a:r>
            <a:r>
              <a:rPr lang="es-AR" dirty="0"/>
              <a:t> otras cosas, porque la inmensa complejidad de la economía real imposibilita comprender a la vez todas las interrelaciones; y tampoco, todas estas interrelaciones son de igual importancia para la comprensión del fenómeno económico particular de estudio. </a:t>
            </a:r>
            <a:endParaRPr lang="en-001" dirty="0"/>
          </a:p>
          <a:p>
            <a:pPr marL="0" indent="0" algn="just">
              <a:lnSpc>
                <a:spcPct val="170000"/>
              </a:lnSpc>
              <a:buNone/>
            </a:pPr>
            <a:r>
              <a:rPr lang="es-AR" dirty="0"/>
              <a:t>Así, el procedimiento más razonable es elegir lo que, según nuestro criterio, son los factores y relaciones principales pertinentes del problema, y enfocar la atención sólo en éstos.</a:t>
            </a:r>
          </a:p>
          <a:p>
            <a:pPr marL="0" indent="0" algn="just">
              <a:lnSpc>
                <a:spcPct val="170000"/>
              </a:lnSpc>
              <a:buNone/>
            </a:pPr>
            <a:r>
              <a:rPr lang="es-AR" b="1" dirty="0"/>
              <a:t> </a:t>
            </a:r>
            <a:endParaRPr lang="es-AR" dirty="0"/>
          </a:p>
          <a:p>
            <a:pPr marL="0" indent="0" algn="ctr">
              <a:lnSpc>
                <a:spcPct val="170000"/>
              </a:lnSpc>
              <a:buNone/>
            </a:pPr>
            <a:r>
              <a:rPr lang="es-AR" sz="2900" b="1" dirty="0"/>
              <a:t>Esta clase de marco analítico simplificado de forma deliberada se llama </a:t>
            </a:r>
            <a:r>
              <a:rPr lang="es-AR" sz="2900" b="1" i="1" dirty="0"/>
              <a:t>modelo económico, </a:t>
            </a:r>
            <a:r>
              <a:rPr lang="es-AR" sz="2900" b="1" dirty="0"/>
              <a:t>puesto que sólo es una estructura o representación aproximada de la economía real.</a:t>
            </a:r>
            <a:endParaRPr lang="es-AR" sz="2900" dirty="0"/>
          </a:p>
        </p:txBody>
      </p:sp>
      <p:pic>
        <p:nvPicPr>
          <p:cNvPr id="4" name="Imagen 3">
            <a:extLst>
              <a:ext uri="{FF2B5EF4-FFF2-40B4-BE49-F238E27FC236}">
                <a16:creationId xmlns:a16="http://schemas.microsoft.com/office/drawing/2014/main" id="{B0AC2393-3CF4-4435-BBDB-2AC381A590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812371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ADF683-9E53-4E98-AA24-5FC14E0CB48D}"/>
              </a:ext>
            </a:extLst>
          </p:cNvPr>
          <p:cNvSpPr>
            <a:spLocks noGrp="1"/>
          </p:cNvSpPr>
          <p:nvPr>
            <p:ph type="title"/>
          </p:nvPr>
        </p:nvSpPr>
        <p:spPr>
          <a:xfrm>
            <a:off x="1541417" y="156119"/>
            <a:ext cx="9812383" cy="1325563"/>
          </a:xfrm>
        </p:spPr>
        <p:txBody>
          <a:bodyPr>
            <a:normAutofit/>
          </a:bodyPr>
          <a:lstStyle/>
          <a:p>
            <a:r>
              <a:rPr lang="es-AR" b="1" dirty="0"/>
              <a:t>EL MÉTODO CIENTÍFICO EN LAS CIENCIAS EMPÍRICAS</a:t>
            </a:r>
            <a:endParaRPr lang="es-AR" dirty="0"/>
          </a:p>
        </p:txBody>
      </p:sp>
      <p:sp>
        <p:nvSpPr>
          <p:cNvPr id="3" name="Marcador de contenido 2">
            <a:extLst>
              <a:ext uri="{FF2B5EF4-FFF2-40B4-BE49-F238E27FC236}">
                <a16:creationId xmlns:a16="http://schemas.microsoft.com/office/drawing/2014/main" id="{E9E1A934-4932-4E78-B5D2-9F3DA62F5521}"/>
              </a:ext>
            </a:extLst>
          </p:cNvPr>
          <p:cNvSpPr>
            <a:spLocks noGrp="1"/>
          </p:cNvSpPr>
          <p:nvPr>
            <p:ph idx="1"/>
          </p:nvPr>
        </p:nvSpPr>
        <p:spPr>
          <a:xfrm>
            <a:off x="838200" y="1481682"/>
            <a:ext cx="10515600" cy="5115061"/>
          </a:xfrm>
        </p:spPr>
        <p:txBody>
          <a:bodyPr>
            <a:normAutofit fontScale="70000" lnSpcReduction="20000"/>
          </a:bodyPr>
          <a:lstStyle/>
          <a:p>
            <a:pPr marL="0" indent="0">
              <a:lnSpc>
                <a:spcPct val="170000"/>
              </a:lnSpc>
              <a:buNone/>
            </a:pPr>
            <a:r>
              <a:rPr lang="es-AR" dirty="0"/>
              <a:t>La economía se considera hoy día como una </a:t>
            </a:r>
            <a:r>
              <a:rPr lang="es-AR" b="1" i="1" dirty="0"/>
              <a:t>ciencia empírica</a:t>
            </a:r>
            <a:r>
              <a:rPr lang="es-AR" i="1" dirty="0"/>
              <a:t>. </a:t>
            </a:r>
            <a:r>
              <a:rPr lang="es-AR" dirty="0"/>
              <a:t>Estas ciencias participan de una</a:t>
            </a:r>
            <a:r>
              <a:rPr lang="en-001" dirty="0"/>
              <a:t> </a:t>
            </a:r>
            <a:r>
              <a:rPr lang="es-AR" dirty="0"/>
              <a:t>metodología común, que incluye los siguientes como sus elementos más importantes:</a:t>
            </a:r>
            <a:endParaRPr lang="en-001" dirty="0"/>
          </a:p>
          <a:p>
            <a:pPr marL="534988" indent="0">
              <a:lnSpc>
                <a:spcPct val="170000"/>
              </a:lnSpc>
              <a:buNone/>
            </a:pPr>
            <a:r>
              <a:rPr lang="es-AR" dirty="0"/>
              <a:t>1. Observaciones </a:t>
            </a:r>
            <a:r>
              <a:rPr lang="es-AR" b="1" dirty="0"/>
              <a:t>cualitativas y cuantitativas </a:t>
            </a:r>
            <a:r>
              <a:rPr lang="es-AR" dirty="0"/>
              <a:t>de los fenómenos, bien directamente o por experimentos cuidadosamente diseñados. </a:t>
            </a:r>
          </a:p>
          <a:p>
            <a:pPr marL="534988" indent="0">
              <a:lnSpc>
                <a:spcPct val="170000"/>
              </a:lnSpc>
              <a:buNone/>
            </a:pPr>
            <a:r>
              <a:rPr lang="es-AR" dirty="0"/>
              <a:t>2. Procesamiento numérico y estadístico de los datos observados.</a:t>
            </a:r>
          </a:p>
          <a:p>
            <a:pPr marL="534988" indent="0">
              <a:lnSpc>
                <a:spcPct val="170000"/>
              </a:lnSpc>
              <a:buNone/>
            </a:pPr>
            <a:r>
              <a:rPr lang="es-AR" dirty="0"/>
              <a:t>3. Construcción de </a:t>
            </a:r>
            <a:r>
              <a:rPr lang="es-AR" b="1" dirty="0"/>
              <a:t>modelos teóricos</a:t>
            </a:r>
            <a:r>
              <a:rPr lang="es-AR" dirty="0"/>
              <a:t> que describan los fenómenos observados y expliquen las relaciones entre ellos.</a:t>
            </a:r>
          </a:p>
          <a:p>
            <a:pPr marL="534988" indent="0">
              <a:lnSpc>
                <a:spcPct val="170000"/>
              </a:lnSpc>
              <a:buNone/>
            </a:pPr>
            <a:r>
              <a:rPr lang="es-AR" dirty="0"/>
              <a:t>4. Uso de esos modelos teóricos para deducir predicciones.</a:t>
            </a:r>
          </a:p>
          <a:p>
            <a:pPr marL="534988" indent="0">
              <a:lnSpc>
                <a:spcPct val="170000"/>
              </a:lnSpc>
              <a:buNone/>
            </a:pPr>
            <a:r>
              <a:rPr lang="es-AR" dirty="0"/>
              <a:t>5. Corrección y mejora de los modelos para que permitan mejores predicciones</a:t>
            </a:r>
          </a:p>
          <a:p>
            <a:pPr marL="0" indent="0">
              <a:buNone/>
            </a:pPr>
            <a:endParaRPr lang="es-AR" dirty="0"/>
          </a:p>
        </p:txBody>
      </p:sp>
      <p:pic>
        <p:nvPicPr>
          <p:cNvPr id="4" name="Imagen 3">
            <a:extLst>
              <a:ext uri="{FF2B5EF4-FFF2-40B4-BE49-F238E27FC236}">
                <a16:creationId xmlns:a16="http://schemas.microsoft.com/office/drawing/2014/main" id="{1297CA35-6149-499A-A331-E591A75F0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60707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408883-1437-4FAB-94C5-3F562259E2CD}"/>
              </a:ext>
            </a:extLst>
          </p:cNvPr>
          <p:cNvSpPr>
            <a:spLocks noGrp="1"/>
          </p:cNvSpPr>
          <p:nvPr>
            <p:ph idx="1"/>
          </p:nvPr>
        </p:nvSpPr>
        <p:spPr>
          <a:xfrm>
            <a:off x="1358537" y="574766"/>
            <a:ext cx="10034452" cy="5826034"/>
          </a:xfrm>
        </p:spPr>
        <p:txBody>
          <a:bodyPr>
            <a:normAutofit fontScale="92500" lnSpcReduction="10000"/>
          </a:bodyPr>
          <a:lstStyle/>
          <a:p>
            <a:pPr marL="0" indent="0" algn="just">
              <a:lnSpc>
                <a:spcPct val="15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Así las ciencias empíricas se asientan sobre procesos de</a:t>
            </a:r>
            <a:r>
              <a:rPr lang="en-001" dirty="0">
                <a:latin typeface="Calibri" panose="020F0502020204030204" pitchFamily="34" charset="0"/>
                <a:ea typeface="Calibri" panose="020F0502020204030204" pitchFamily="34" charset="0"/>
                <a:cs typeface="Calibri" panose="020F0502020204030204" pitchFamily="34" charset="0"/>
              </a:rPr>
              <a:t>:</a:t>
            </a:r>
          </a:p>
          <a:p>
            <a:pPr marL="534988" indent="0" algn="just">
              <a:lnSpc>
                <a:spcPct val="150000"/>
              </a:lnSpc>
              <a:spcAft>
                <a:spcPts val="0"/>
              </a:spcAft>
              <a:buNone/>
            </a:pPr>
            <a:r>
              <a:rPr lang="en-001" b="1" i="1" dirty="0">
                <a:latin typeface="Calibri" panose="020F0502020204030204" pitchFamily="34" charset="0"/>
                <a:ea typeface="Calibri" panose="020F0502020204030204" pitchFamily="34" charset="0"/>
                <a:cs typeface="Calibri" panose="020F0502020204030204" pitchFamily="34" charset="0"/>
              </a:rPr>
              <a:t>O</a:t>
            </a:r>
            <a:r>
              <a:rPr lang="es-AR" b="1" i="1" dirty="0" err="1">
                <a:latin typeface="Calibri" panose="020F0502020204030204" pitchFamily="34" charset="0"/>
                <a:ea typeface="Calibri" panose="020F0502020204030204" pitchFamily="34" charset="0"/>
                <a:cs typeface="Calibri" panose="020F0502020204030204" pitchFamily="34" charset="0"/>
              </a:rPr>
              <a:t>bservación</a:t>
            </a:r>
            <a:r>
              <a:rPr lang="es-AR" b="1" i="1" dirty="0">
                <a:latin typeface="Calibri" panose="020F0502020204030204" pitchFamily="34" charset="0"/>
                <a:ea typeface="Calibri" panose="020F0502020204030204" pitchFamily="34" charset="0"/>
                <a:cs typeface="Calibri" panose="020F0502020204030204" pitchFamily="34" charset="0"/>
              </a:rPr>
              <a:t>, </a:t>
            </a:r>
            <a:endParaRPr lang="en-001" b="1" i="1" dirty="0">
              <a:latin typeface="Calibri" panose="020F0502020204030204" pitchFamily="34" charset="0"/>
              <a:ea typeface="Calibri" panose="020F0502020204030204" pitchFamily="34" charset="0"/>
              <a:cs typeface="Calibri" panose="020F0502020204030204" pitchFamily="34" charset="0"/>
            </a:endParaRPr>
          </a:p>
          <a:p>
            <a:pPr marL="534988" indent="0" algn="just">
              <a:lnSpc>
                <a:spcPct val="150000"/>
              </a:lnSpc>
              <a:spcAft>
                <a:spcPts val="0"/>
              </a:spcAft>
              <a:buNone/>
            </a:pPr>
            <a:r>
              <a:rPr lang="en-001" b="1" i="1" dirty="0">
                <a:latin typeface="Calibri" panose="020F0502020204030204" pitchFamily="34" charset="0"/>
                <a:ea typeface="Calibri" panose="020F0502020204030204" pitchFamily="34" charset="0"/>
                <a:cs typeface="Calibri" panose="020F0502020204030204" pitchFamily="34" charset="0"/>
              </a:rPr>
              <a:t>M</a:t>
            </a:r>
            <a:r>
              <a:rPr lang="es-AR" b="1" i="1" dirty="0" err="1">
                <a:latin typeface="Calibri" panose="020F0502020204030204" pitchFamily="34" charset="0"/>
                <a:ea typeface="Calibri" panose="020F0502020204030204" pitchFamily="34" charset="0"/>
                <a:cs typeface="Calibri" panose="020F0502020204030204" pitchFamily="34" charset="0"/>
              </a:rPr>
              <a:t>odelización</a:t>
            </a:r>
            <a:r>
              <a:rPr lang="es-AR" b="1" i="1" dirty="0">
                <a:latin typeface="Calibri" panose="020F0502020204030204" pitchFamily="34" charset="0"/>
                <a:ea typeface="Calibri" panose="020F0502020204030204" pitchFamily="34" charset="0"/>
                <a:cs typeface="Calibri" panose="020F0502020204030204" pitchFamily="34" charset="0"/>
              </a:rPr>
              <a:t> </a:t>
            </a:r>
            <a:r>
              <a:rPr lang="es-AR" b="1" dirty="0">
                <a:latin typeface="Calibri" panose="020F0502020204030204" pitchFamily="34" charset="0"/>
                <a:ea typeface="Calibri" panose="020F0502020204030204" pitchFamily="34" charset="0"/>
                <a:cs typeface="Calibri" panose="020F0502020204030204" pitchFamily="34" charset="0"/>
              </a:rPr>
              <a:t>y </a:t>
            </a:r>
            <a:endParaRPr lang="en-001" b="1" dirty="0">
              <a:latin typeface="Calibri" panose="020F0502020204030204" pitchFamily="34" charset="0"/>
              <a:ea typeface="Calibri" panose="020F0502020204030204" pitchFamily="34" charset="0"/>
              <a:cs typeface="Calibri" panose="020F0502020204030204" pitchFamily="34" charset="0"/>
            </a:endParaRPr>
          </a:p>
          <a:p>
            <a:pPr marL="534988" indent="0" algn="just">
              <a:lnSpc>
                <a:spcPct val="150000"/>
              </a:lnSpc>
              <a:spcAft>
                <a:spcPts val="0"/>
              </a:spcAft>
              <a:buNone/>
            </a:pPr>
            <a:r>
              <a:rPr lang="en-001" b="1" i="1" dirty="0">
                <a:latin typeface="Calibri" panose="020F0502020204030204" pitchFamily="34" charset="0"/>
                <a:ea typeface="Calibri" panose="020F0502020204030204" pitchFamily="34" charset="0"/>
                <a:cs typeface="Calibri" panose="020F0502020204030204" pitchFamily="34" charset="0"/>
              </a:rPr>
              <a:t>V</a:t>
            </a:r>
            <a:r>
              <a:rPr lang="es-AR" b="1" i="1" dirty="0" err="1">
                <a:latin typeface="Calibri" panose="020F0502020204030204" pitchFamily="34" charset="0"/>
                <a:ea typeface="Calibri" panose="020F0502020204030204" pitchFamily="34" charset="0"/>
                <a:cs typeface="Calibri" panose="020F0502020204030204" pitchFamily="34" charset="0"/>
              </a:rPr>
              <a:t>erificación</a:t>
            </a:r>
            <a:r>
              <a:rPr lang="es-AR" i="1" dirty="0">
                <a:latin typeface="Calibri" panose="020F0502020204030204" pitchFamily="34" charset="0"/>
                <a:ea typeface="Calibri" panose="020F0502020204030204" pitchFamily="34" charset="0"/>
                <a:cs typeface="Calibri" panose="020F0502020204030204" pitchFamily="34" charset="0"/>
              </a:rPr>
              <a:t>. </a:t>
            </a:r>
            <a:endParaRPr lang="en-001" i="1"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5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Si</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una actividad pretende ser considerada como una ciencia empírica, cada uno de los puntos anteriores</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es importante. Observaciones sin teoría producen un dibujo puramente descriptivo de la realidad, que carece de poder explicativo. Pero la teoría sin observación tiene el riesgo de perder el contacto con esa realidad que trata de explicar.</a:t>
            </a:r>
            <a:endParaRPr lang="es-AR" sz="2400" dirty="0">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pic>
        <p:nvPicPr>
          <p:cNvPr id="4" name="Imagen 3">
            <a:extLst>
              <a:ext uri="{FF2B5EF4-FFF2-40B4-BE49-F238E27FC236}">
                <a16:creationId xmlns:a16="http://schemas.microsoft.com/office/drawing/2014/main" id="{E4A9ACE3-7731-460B-8AC1-6765A92E20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6790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4C65A8B-BB8B-4661-84A9-B4F35F2AA84D}"/>
              </a:ext>
            </a:extLst>
          </p:cNvPr>
          <p:cNvSpPr>
            <a:spLocks noGrp="1"/>
          </p:cNvSpPr>
          <p:nvPr>
            <p:ph idx="1"/>
          </p:nvPr>
        </p:nvSpPr>
        <p:spPr>
          <a:xfrm>
            <a:off x="1360714" y="653144"/>
            <a:ext cx="10515600" cy="5917474"/>
          </a:xfrm>
        </p:spPr>
        <p:txBody>
          <a:bodyPr>
            <a:normAutofit/>
          </a:bodyPr>
          <a:lstStyle/>
          <a:p>
            <a:pPr marL="0" indent="0" algn="just">
              <a:lnSpc>
                <a:spcPct val="150000"/>
              </a:lnSpc>
              <a:buNone/>
            </a:pPr>
            <a:r>
              <a:rPr lang="es-AR" dirty="0"/>
              <a:t>Muchos episodios de la historia de la ciencia demuestran el peligro de que la “pura teoría”</a:t>
            </a:r>
            <a:r>
              <a:rPr lang="en-001" dirty="0"/>
              <a:t> </a:t>
            </a:r>
            <a:r>
              <a:rPr lang="es-AR" dirty="0"/>
              <a:t>carezca de fundamentos reales</a:t>
            </a:r>
            <a:r>
              <a:rPr lang="en-001" dirty="0"/>
              <a:t>.</a:t>
            </a:r>
            <a:r>
              <a:rPr lang="es-AR" dirty="0"/>
              <a:t> Así la teoría </a:t>
            </a:r>
            <a:r>
              <a:rPr lang="en-001" dirty="0" err="1"/>
              <a:t>puede</a:t>
            </a:r>
            <a:r>
              <a:rPr lang="en-001" dirty="0"/>
              <a:t> </a:t>
            </a:r>
            <a:r>
              <a:rPr lang="es-AR" dirty="0"/>
              <a:t> </a:t>
            </a:r>
            <a:r>
              <a:rPr lang="es-AR" dirty="0" err="1"/>
              <a:t>qued</a:t>
            </a:r>
            <a:r>
              <a:rPr lang="en-001" dirty="0"/>
              <a:t>a</a:t>
            </a:r>
            <a:r>
              <a:rPr lang="es-AR" dirty="0"/>
              <a:t>r desacreditada mediante observaciones empíricas.</a:t>
            </a:r>
            <a:endParaRPr lang="en-001" dirty="0"/>
          </a:p>
          <a:p>
            <a:pPr marL="0" indent="0" algn="just">
              <a:lnSpc>
                <a:spcPct val="150000"/>
              </a:lnSpc>
              <a:buNone/>
            </a:pPr>
            <a:r>
              <a:rPr lang="en-001" dirty="0"/>
              <a:t>E</a:t>
            </a:r>
            <a:r>
              <a:rPr lang="es-AR" dirty="0"/>
              <a:t>n todas las ciencias hay aseveraciones falsas que se repiten una y otra vez y solamente</a:t>
            </a:r>
            <a:r>
              <a:rPr lang="en-001" dirty="0"/>
              <a:t> </a:t>
            </a:r>
            <a:r>
              <a:rPr lang="es-AR" dirty="0"/>
              <a:t>son refutadas más tarde. La corrección de teorías inexactas es una parte importante de la actividad</a:t>
            </a:r>
            <a:r>
              <a:rPr lang="en-001" dirty="0"/>
              <a:t> </a:t>
            </a:r>
            <a:r>
              <a:rPr lang="es-AR" dirty="0"/>
              <a:t>científica, </a:t>
            </a:r>
            <a:r>
              <a:rPr lang="en-001" dirty="0"/>
              <a:t>e</a:t>
            </a:r>
            <a:r>
              <a:rPr lang="es-AR" dirty="0"/>
              <a:t>s</a:t>
            </a:r>
            <a:r>
              <a:rPr lang="en-001" dirty="0"/>
              <a:t>t</a:t>
            </a:r>
            <a:r>
              <a:rPr lang="es-AR" dirty="0"/>
              <a:t>o prueba la necesidad de asegurarse de que los modelos teóricos</a:t>
            </a:r>
            <a:r>
              <a:rPr lang="en-001" dirty="0"/>
              <a:t> </a:t>
            </a:r>
            <a:r>
              <a:rPr lang="es-AR" dirty="0"/>
              <a:t>estén apoyados por evidencia empírica.</a:t>
            </a:r>
          </a:p>
          <a:p>
            <a:pPr marL="0" indent="0">
              <a:buNone/>
            </a:pPr>
            <a:endParaRPr lang="es-AR" dirty="0"/>
          </a:p>
          <a:p>
            <a:pPr marL="0" indent="0">
              <a:buNone/>
            </a:pPr>
            <a:endParaRPr lang="es-AR" dirty="0"/>
          </a:p>
        </p:txBody>
      </p:sp>
      <p:pic>
        <p:nvPicPr>
          <p:cNvPr id="4" name="Imagen 3">
            <a:extLst>
              <a:ext uri="{FF2B5EF4-FFF2-40B4-BE49-F238E27FC236}">
                <a16:creationId xmlns:a16="http://schemas.microsoft.com/office/drawing/2014/main" id="{DF6BA4C4-2005-444C-AD98-C2D784EC3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383720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11DF72-E539-469B-8BF8-D4D18A260177}"/>
              </a:ext>
            </a:extLst>
          </p:cNvPr>
          <p:cNvSpPr>
            <a:spLocks noGrp="1"/>
          </p:cNvSpPr>
          <p:nvPr>
            <p:ph type="title"/>
          </p:nvPr>
        </p:nvSpPr>
        <p:spPr>
          <a:xfrm>
            <a:off x="1240969" y="380592"/>
            <a:ext cx="10371909" cy="2155371"/>
          </a:xfrm>
        </p:spPr>
        <p:txBody>
          <a:bodyPr>
            <a:normAutofit/>
          </a:bodyPr>
          <a:lstStyle/>
          <a:p>
            <a:pPr algn="just"/>
            <a:r>
              <a:rPr lang="es-AR" sz="3200" dirty="0"/>
              <a:t>En economía, las </a:t>
            </a:r>
            <a:r>
              <a:rPr lang="es-AR" sz="3200" dirty="0" err="1"/>
              <a:t>hipotesis</a:t>
            </a:r>
            <a:r>
              <a:rPr lang="es-AR" sz="3200" dirty="0"/>
              <a:t> son normalmente menos precisas que en las ciencias físicas y, por tanto, su eventual falsedad es menos evidente que las afirmaciones </a:t>
            </a:r>
            <a:r>
              <a:rPr lang="en-001" sz="3200" dirty="0" err="1"/>
              <a:t>hechas</a:t>
            </a:r>
            <a:r>
              <a:rPr lang="en-001" sz="3200" dirty="0"/>
              <a:t> </a:t>
            </a:r>
            <a:r>
              <a:rPr lang="es-AR" sz="3200" dirty="0"/>
              <a:t>e</a:t>
            </a:r>
            <a:r>
              <a:rPr lang="en-001" sz="3200" dirty="0"/>
              <a:t>n </a:t>
            </a:r>
            <a:r>
              <a:rPr lang="es-AR" sz="3200" dirty="0"/>
              <a:t>l</a:t>
            </a:r>
            <a:r>
              <a:rPr lang="en-001" sz="3200" dirty="0"/>
              <a:t>a</a:t>
            </a:r>
            <a:r>
              <a:rPr lang="es-AR" sz="3200" dirty="0"/>
              <a:t>s</a:t>
            </a:r>
            <a:r>
              <a:rPr lang="en-001" sz="3200" dirty="0"/>
              <a:t> </a:t>
            </a:r>
            <a:r>
              <a:rPr lang="es-AR" sz="3200" dirty="0"/>
              <a:t>c</a:t>
            </a:r>
            <a:r>
              <a:rPr lang="en-001" sz="3200" dirty="0" err="1"/>
              <a:t>i</a:t>
            </a:r>
            <a:r>
              <a:rPr lang="es-AR" sz="3200" dirty="0"/>
              <a:t>e</a:t>
            </a:r>
            <a:r>
              <a:rPr lang="en-001" sz="3200" dirty="0"/>
              <a:t>n</a:t>
            </a:r>
            <a:r>
              <a:rPr lang="es-AR" sz="3200" dirty="0"/>
              <a:t>c</a:t>
            </a:r>
            <a:r>
              <a:rPr lang="en-001" sz="3200" dirty="0" err="1"/>
              <a:t>i</a:t>
            </a:r>
            <a:r>
              <a:rPr lang="es-AR" sz="3200" dirty="0"/>
              <a:t>a</a:t>
            </a:r>
            <a:r>
              <a:rPr lang="en-001" sz="3200" dirty="0"/>
              <a:t>s </a:t>
            </a:r>
            <a:r>
              <a:rPr lang="es-AR" sz="3200" dirty="0"/>
              <a:t>m</a:t>
            </a:r>
            <a:r>
              <a:rPr lang="en-001" sz="3200" dirty="0"/>
              <a:t>e</a:t>
            </a:r>
            <a:r>
              <a:rPr lang="es-AR" sz="3200" dirty="0"/>
              <a:t>n</a:t>
            </a:r>
            <a:r>
              <a:rPr lang="en-001" sz="3200" dirty="0"/>
              <a:t>c</a:t>
            </a:r>
            <a:r>
              <a:rPr lang="es-AR" sz="3200" dirty="0"/>
              <a:t>i</a:t>
            </a:r>
            <a:r>
              <a:rPr lang="en-001" sz="3200" dirty="0"/>
              <a:t>o</a:t>
            </a:r>
            <a:r>
              <a:rPr lang="es-AR" sz="3200" dirty="0"/>
              <a:t>n</a:t>
            </a:r>
            <a:r>
              <a:rPr lang="en-001" sz="3200" dirty="0"/>
              <a:t>a</a:t>
            </a:r>
            <a:r>
              <a:rPr lang="es-AR" sz="3200" dirty="0"/>
              <a:t>d</a:t>
            </a:r>
            <a:r>
              <a:rPr lang="en-001" sz="3200" dirty="0"/>
              <a:t>a</a:t>
            </a:r>
            <a:r>
              <a:rPr lang="es-AR" sz="3200" dirty="0"/>
              <a:t>s</a:t>
            </a:r>
            <a:r>
              <a:rPr lang="en-001" sz="3200" dirty="0"/>
              <a:t> </a:t>
            </a:r>
            <a:endParaRPr lang="es-AR" sz="3200" dirty="0"/>
          </a:p>
        </p:txBody>
      </p:sp>
      <p:sp>
        <p:nvSpPr>
          <p:cNvPr id="3" name="Marcador de contenido 2">
            <a:extLst>
              <a:ext uri="{FF2B5EF4-FFF2-40B4-BE49-F238E27FC236}">
                <a16:creationId xmlns:a16="http://schemas.microsoft.com/office/drawing/2014/main" id="{1670E22B-522E-424D-8945-39A4FF6E27B1}"/>
              </a:ext>
            </a:extLst>
          </p:cNvPr>
          <p:cNvSpPr>
            <a:spLocks noGrp="1"/>
          </p:cNvSpPr>
          <p:nvPr>
            <p:ph idx="1"/>
          </p:nvPr>
        </p:nvSpPr>
        <p:spPr>
          <a:xfrm>
            <a:off x="1045029" y="2390500"/>
            <a:ext cx="10567849" cy="4086908"/>
          </a:xfrm>
        </p:spPr>
        <p:txBody>
          <a:bodyPr>
            <a:normAutofit fontScale="92500" lnSpcReduction="20000"/>
          </a:bodyPr>
          <a:lstStyle/>
          <a:p>
            <a:pPr marL="0" indent="0" algn="just">
              <a:lnSpc>
                <a:spcPct val="150000"/>
              </a:lnSpc>
              <a:buNone/>
            </a:pPr>
            <a:r>
              <a:rPr lang="en-001" dirty="0"/>
              <a:t>E</a:t>
            </a:r>
            <a:r>
              <a:rPr lang="es-AR" dirty="0" err="1"/>
              <a:t>jemplo</a:t>
            </a:r>
            <a:r>
              <a:rPr lang="en-001" dirty="0"/>
              <a:t>:</a:t>
            </a:r>
            <a:r>
              <a:rPr lang="es-AR" dirty="0"/>
              <a:t> </a:t>
            </a:r>
            <a:endParaRPr lang="en-001" dirty="0"/>
          </a:p>
          <a:p>
            <a:pPr marL="0" indent="0" algn="just">
              <a:lnSpc>
                <a:spcPct val="150000"/>
              </a:lnSpc>
              <a:buNone/>
            </a:pPr>
            <a:r>
              <a:rPr lang="en-001" dirty="0"/>
              <a:t>L</a:t>
            </a:r>
            <a:r>
              <a:rPr lang="es-AR" dirty="0"/>
              <a:t>a </a:t>
            </a:r>
            <a:r>
              <a:rPr lang="es-AR" b="1" dirty="0"/>
              <a:t>“curva de Phillips”</a:t>
            </a:r>
            <a:r>
              <a:rPr lang="es-AR" dirty="0"/>
              <a:t> que pretendía demostrar como una</a:t>
            </a:r>
            <a:r>
              <a:rPr lang="en-001" dirty="0"/>
              <a:t> </a:t>
            </a:r>
            <a:r>
              <a:rPr lang="es-AR" dirty="0"/>
              <a:t>economía podía establecer un </a:t>
            </a:r>
            <a:r>
              <a:rPr lang="es-AR" b="1" dirty="0"/>
              <a:t>compromiso entre desempleo e inflación</a:t>
            </a:r>
            <a:r>
              <a:rPr lang="es-AR" dirty="0"/>
              <a:t>. </a:t>
            </a:r>
            <a:endParaRPr lang="en-001" dirty="0"/>
          </a:p>
          <a:p>
            <a:pPr marL="0" indent="0" algn="just">
              <a:lnSpc>
                <a:spcPct val="150000"/>
              </a:lnSpc>
              <a:buNone/>
            </a:pPr>
            <a:r>
              <a:rPr lang="es-AR" dirty="0"/>
              <a:t>La idea se basaba en que se podía crear empleo con recortes en los impuestos y/o aumento del gasto público, pero a costa de aumentar la inflación. Recíprocamente, se podía reducir la inflación aumentando los impuestos o reduciendo el gasto público, pero a costa de mayor desempleo.</a:t>
            </a:r>
          </a:p>
          <a:p>
            <a:pPr marL="0" indent="0" algn="just">
              <a:lnSpc>
                <a:spcPct val="150000"/>
              </a:lnSpc>
              <a:buNone/>
            </a:pPr>
            <a:endParaRPr lang="es-AR" dirty="0"/>
          </a:p>
          <a:p>
            <a:pPr marL="0" indent="0" algn="just">
              <a:lnSpc>
                <a:spcPct val="150000"/>
              </a:lnSpc>
              <a:buNone/>
            </a:pPr>
            <a:endParaRPr lang="es-AR" dirty="0"/>
          </a:p>
        </p:txBody>
      </p:sp>
      <p:pic>
        <p:nvPicPr>
          <p:cNvPr id="4" name="Imagen 3">
            <a:extLst>
              <a:ext uri="{FF2B5EF4-FFF2-40B4-BE49-F238E27FC236}">
                <a16:creationId xmlns:a16="http://schemas.microsoft.com/office/drawing/2014/main" id="{B28A717C-8565-43A8-92EF-3AF04CD2B3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843409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91BA05D-4AA1-427D-AA46-4802F912F082}"/>
              </a:ext>
            </a:extLst>
          </p:cNvPr>
          <p:cNvSpPr>
            <a:spLocks noGrp="1"/>
          </p:cNvSpPr>
          <p:nvPr>
            <p:ph idx="1"/>
          </p:nvPr>
        </p:nvSpPr>
        <p:spPr>
          <a:xfrm>
            <a:off x="1384663" y="470263"/>
            <a:ext cx="10230394" cy="6178731"/>
          </a:xfrm>
        </p:spPr>
        <p:txBody>
          <a:bodyPr>
            <a:normAutofit fontScale="85000" lnSpcReduction="20000"/>
          </a:bodyPr>
          <a:lstStyle/>
          <a:p>
            <a:pPr marL="0" indent="0" algn="just">
              <a:lnSpc>
                <a:spcPct val="160000"/>
              </a:lnSpc>
              <a:spcAft>
                <a:spcPts val="0"/>
              </a:spcAft>
              <a:buNone/>
            </a:pPr>
            <a:r>
              <a:rPr lang="en-001" dirty="0">
                <a:latin typeface="Calibri" panose="020F0502020204030204" pitchFamily="34" charset="0"/>
                <a:ea typeface="Calibri" panose="020F0502020204030204" pitchFamily="34" charset="0"/>
                <a:cs typeface="Calibri" panose="020F0502020204030204" pitchFamily="34" charset="0"/>
              </a:rPr>
              <a:t>L</a:t>
            </a:r>
            <a:r>
              <a:rPr lang="es-AR" dirty="0">
                <a:latin typeface="Calibri" panose="020F0502020204030204" pitchFamily="34" charset="0"/>
                <a:ea typeface="Calibri" panose="020F0502020204030204" pitchFamily="34" charset="0"/>
                <a:cs typeface="Calibri" panose="020F0502020204030204" pitchFamily="34" charset="0"/>
              </a:rPr>
              <a:t>a </a:t>
            </a:r>
            <a:r>
              <a:rPr lang="es-AR" b="1" dirty="0">
                <a:latin typeface="Calibri" panose="020F0502020204030204" pitchFamily="34" charset="0"/>
                <a:ea typeface="Calibri" panose="020F0502020204030204" pitchFamily="34" charset="0"/>
                <a:cs typeface="Calibri" panose="020F0502020204030204" pitchFamily="34" charset="0"/>
              </a:rPr>
              <a:t>curva de Phillips </a:t>
            </a:r>
            <a:r>
              <a:rPr lang="es-AR" dirty="0">
                <a:latin typeface="Calibri" panose="020F0502020204030204" pitchFamily="34" charset="0"/>
                <a:ea typeface="Calibri" panose="020F0502020204030204" pitchFamily="34" charset="0"/>
                <a:cs typeface="Calibri" panose="020F0502020204030204" pitchFamily="34" charset="0"/>
              </a:rPr>
              <a:t>se basaba</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en una observación empírica. En un artículo publicado en 1958, A.W. Phillips estudio las medias de</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aumentos anuales de sueldos y el desempleo en la economía del Reino Unido en un largo periodo:</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1861-1957. </a:t>
            </a:r>
            <a:endParaRPr lang="en-001"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6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El dibujo de esas observaciones dio lugar a la curva de Phillips y el binomio inflación desempleo formo parte de la economía convencional hasta la década de los setenta. </a:t>
            </a:r>
            <a:endParaRPr lang="en-001"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6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Sin embargo, la</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década de elevada inflación y desempleo que experimentaron muchas economías occidentales en el</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periodo 1973-1982 produjo observaciones que estaban claramente fuera de la curva de Phillips. El</a:t>
            </a:r>
            <a:r>
              <a:rPr lang="en-001" dirty="0">
                <a:latin typeface="Calibri" panose="020F0502020204030204" pitchFamily="34" charset="0"/>
                <a:ea typeface="Calibri" panose="020F0502020204030204" pitchFamily="34" charset="0"/>
                <a:cs typeface="Calibri" panose="020F0502020204030204" pitchFamily="34" charset="0"/>
              </a:rPr>
              <a:t> </a:t>
            </a:r>
            <a:r>
              <a:rPr lang="es-AR" dirty="0">
                <a:latin typeface="Calibri" panose="020F0502020204030204" pitchFamily="34" charset="0"/>
                <a:ea typeface="Calibri" panose="020F0502020204030204" pitchFamily="34" charset="0"/>
                <a:cs typeface="Calibri" panose="020F0502020204030204" pitchFamily="34" charset="0"/>
              </a:rPr>
              <a:t>pretendido compromiso inflación-desempleo fue muy difícil de mantener.</a:t>
            </a:r>
            <a:endParaRPr lang="es-AR" sz="2400" dirty="0">
              <a:latin typeface="Calibri" panose="020F0502020204030204" pitchFamily="34" charset="0"/>
              <a:ea typeface="Calibri" panose="020F0502020204030204" pitchFamily="34" charset="0"/>
              <a:cs typeface="Times New Roman" panose="02020603050405020304" pitchFamily="18" charset="0"/>
            </a:endParaRPr>
          </a:p>
          <a:p>
            <a:pPr>
              <a:lnSpc>
                <a:spcPct val="160000"/>
              </a:lnSpc>
            </a:pPr>
            <a:endParaRPr lang="es-AR" dirty="0"/>
          </a:p>
        </p:txBody>
      </p:sp>
      <p:pic>
        <p:nvPicPr>
          <p:cNvPr id="4" name="Imagen 3">
            <a:extLst>
              <a:ext uri="{FF2B5EF4-FFF2-40B4-BE49-F238E27FC236}">
                <a16:creationId xmlns:a16="http://schemas.microsoft.com/office/drawing/2014/main" id="{EBFF3842-7490-4A8C-A936-031058E9CB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124435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3571D15-2226-4AE3-8901-1AC5FB20453C}"/>
              </a:ext>
            </a:extLst>
          </p:cNvPr>
          <p:cNvSpPr>
            <a:spLocks noGrp="1"/>
          </p:cNvSpPr>
          <p:nvPr>
            <p:ph idx="1"/>
          </p:nvPr>
        </p:nvSpPr>
        <p:spPr>
          <a:xfrm>
            <a:off x="1400895" y="326571"/>
            <a:ext cx="10159734" cy="6204858"/>
          </a:xfrm>
        </p:spPr>
        <p:txBody>
          <a:bodyPr>
            <a:noAutofit/>
          </a:bodyPr>
          <a:lstStyle/>
          <a:p>
            <a:pPr marL="0" indent="0" algn="just">
              <a:lnSpc>
                <a:spcPct val="170000"/>
              </a:lnSpc>
              <a:spcAft>
                <a:spcPts val="0"/>
              </a:spcAft>
              <a:buNone/>
            </a:pPr>
            <a:r>
              <a:rPr lang="en-001" sz="1800" dirty="0">
                <a:latin typeface="Calibri" panose="020F0502020204030204" pitchFamily="34" charset="0"/>
                <a:ea typeface="Calibri" panose="020F0502020204030204" pitchFamily="34" charset="0"/>
                <a:cs typeface="Calibri" panose="020F0502020204030204" pitchFamily="34" charset="0"/>
              </a:rPr>
              <a:t>E</a:t>
            </a:r>
            <a:r>
              <a:rPr lang="es-AR" sz="1800" dirty="0">
                <a:latin typeface="Calibri" panose="020F0502020204030204" pitchFamily="34" charset="0"/>
                <a:ea typeface="Calibri" panose="020F0502020204030204" pitchFamily="34" charset="0"/>
                <a:cs typeface="Calibri" panose="020F0502020204030204" pitchFamily="34" charset="0"/>
              </a:rPr>
              <a:t>l episodio anterior produjo una profunda revisión de la teoría en la que se basaba la curva de Phillips.</a:t>
            </a:r>
            <a:endParaRPr lang="en-001" sz="18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70000"/>
              </a:lnSpc>
              <a:buNone/>
            </a:pPr>
            <a:r>
              <a:rPr lang="es-AR" sz="1800" dirty="0"/>
              <a:t>Se sugirió que, conforme la población aprendía a vivir con la inflación, se ajustaban salarios y contratos de préstamos a las tasas de inflación previstas. Entonces, el compromiso entre </a:t>
            </a:r>
            <a:r>
              <a:rPr lang="en-001" sz="1800" dirty="0" err="1"/>
              <a:t>desemp</a:t>
            </a:r>
            <a:r>
              <a:rPr lang="es-AR" sz="1800" dirty="0"/>
              <a:t>l</a:t>
            </a:r>
            <a:r>
              <a:rPr lang="en-001" sz="1800" dirty="0"/>
              <a:t>e</a:t>
            </a:r>
            <a:r>
              <a:rPr lang="es-AR" sz="1800" dirty="0"/>
              <a:t>o e inflación que la curva de Phillips pretendía describir se sustituyó por uno nuevo</a:t>
            </a:r>
            <a:r>
              <a:rPr lang="en-001" sz="1800" dirty="0"/>
              <a:t>.</a:t>
            </a:r>
            <a:r>
              <a:rPr lang="es-AR" sz="1800" dirty="0"/>
              <a:t> </a:t>
            </a:r>
            <a:endParaRPr lang="en-001" sz="1800" dirty="0"/>
          </a:p>
          <a:p>
            <a:pPr marL="0" indent="0" algn="ctr">
              <a:lnSpc>
                <a:spcPct val="170000"/>
              </a:lnSpc>
              <a:buNone/>
            </a:pPr>
            <a:r>
              <a:rPr lang="en-001" sz="1800" dirty="0"/>
              <a:t>E</a:t>
            </a:r>
            <a:r>
              <a:rPr lang="es-AR" sz="1800" dirty="0" err="1"/>
              <a:t>sta</a:t>
            </a:r>
            <a:r>
              <a:rPr lang="es-AR" sz="1800" dirty="0"/>
              <a:t> vez entre desempleo y </a:t>
            </a:r>
            <a:r>
              <a:rPr lang="es-AR" sz="1800" b="1" dirty="0"/>
              <a:t>desviación de la inflación de su tasa esperada</a:t>
            </a:r>
            <a:r>
              <a:rPr lang="en-001" sz="1800" b="1" dirty="0"/>
              <a:t> </a:t>
            </a:r>
            <a:r>
              <a:rPr lang="es-AR" sz="1800" b="1" dirty="0"/>
              <a:t>d</a:t>
            </a:r>
            <a:r>
              <a:rPr lang="en-001" sz="1800" b="1" dirty="0"/>
              <a:t>e </a:t>
            </a:r>
            <a:r>
              <a:rPr lang="es-AR" sz="1800" b="1" dirty="0"/>
              <a:t>i</a:t>
            </a:r>
            <a:r>
              <a:rPr lang="en-001" sz="1800" b="1" dirty="0"/>
              <a:t>n</a:t>
            </a:r>
            <a:r>
              <a:rPr lang="es-AR" sz="1800" b="1" dirty="0"/>
              <a:t>f</a:t>
            </a:r>
            <a:r>
              <a:rPr lang="en-001" sz="1800" b="1" dirty="0"/>
              <a:t>l</a:t>
            </a:r>
            <a:r>
              <a:rPr lang="es-AR" sz="1800" b="1" dirty="0"/>
              <a:t>a</a:t>
            </a:r>
            <a:r>
              <a:rPr lang="en-001" sz="1800" b="1" dirty="0"/>
              <a:t>c</a:t>
            </a:r>
            <a:r>
              <a:rPr lang="es-AR" sz="1800" b="1" dirty="0"/>
              <a:t>i</a:t>
            </a:r>
            <a:r>
              <a:rPr lang="en-001" sz="1800" b="1" dirty="0"/>
              <a:t>o</a:t>
            </a:r>
            <a:r>
              <a:rPr lang="es-AR" sz="1800" b="1" dirty="0"/>
              <a:t>n</a:t>
            </a:r>
            <a:r>
              <a:rPr lang="es-AR" sz="1800" dirty="0"/>
              <a:t>. </a:t>
            </a:r>
            <a:endParaRPr lang="en-001" sz="1800" dirty="0"/>
          </a:p>
          <a:p>
            <a:pPr marL="0" indent="0" algn="just">
              <a:lnSpc>
                <a:spcPct val="170000"/>
              </a:lnSpc>
              <a:buNone/>
            </a:pPr>
            <a:r>
              <a:rPr lang="es-AR" sz="1800" dirty="0"/>
              <a:t>Pero la tasa esperada crece según sube la inflación actual. Por tanto, se pensó que la disminución del </a:t>
            </a:r>
            <a:r>
              <a:rPr lang="en-001" sz="1800" dirty="0" err="1"/>
              <a:t>desempleo</a:t>
            </a:r>
            <a:r>
              <a:rPr lang="es-AR" sz="1800" dirty="0"/>
              <a:t> conduciría, no solo a un aumento de la inflación, sino a acelerar la inflación que crecía en cada periodo en más de lo esperado. Por otra parte, cuando se podía esperar una inflación alta, el combatirla con políticas conducentes a aumentar el </a:t>
            </a:r>
            <a:r>
              <a:rPr lang="en-001" sz="1800" dirty="0" err="1"/>
              <a:t>desempleo</a:t>
            </a:r>
            <a:r>
              <a:rPr lang="es-AR" sz="1800" dirty="0"/>
              <a:t> llevaría solamente a disminuciones graduales de la inflación, ya que las expectativas que la gente tiene sobre la inflación decaen lentamente. </a:t>
            </a:r>
            <a:endParaRPr lang="en-001" sz="1800" dirty="0"/>
          </a:p>
          <a:p>
            <a:pPr marL="0" indent="0" algn="just">
              <a:lnSpc>
                <a:spcPct val="170000"/>
              </a:lnSpc>
              <a:buNone/>
            </a:pPr>
            <a:r>
              <a:rPr lang="es-AR" sz="1800" dirty="0"/>
              <a:t>Así hubo que revisar y extender la teoría original de la curva de Phillips, a la luz de evidencias más recientes.</a:t>
            </a:r>
          </a:p>
          <a:p>
            <a:pPr marL="0" indent="0" algn="just">
              <a:lnSpc>
                <a:spcPct val="170000"/>
              </a:lnSpc>
              <a:spcAft>
                <a:spcPts val="0"/>
              </a:spcAft>
              <a:buNone/>
            </a:pPr>
            <a:endParaRPr lang="es-AR" sz="1800" dirty="0">
              <a:latin typeface="Calibri" panose="020F0502020204030204" pitchFamily="34" charset="0"/>
              <a:ea typeface="Calibri" panose="020F0502020204030204" pitchFamily="34" charset="0"/>
              <a:cs typeface="Times New Roman" panose="02020603050405020304" pitchFamily="18" charset="0"/>
            </a:endParaRPr>
          </a:p>
          <a:p>
            <a:pPr>
              <a:lnSpc>
                <a:spcPct val="170000"/>
              </a:lnSpc>
            </a:pPr>
            <a:endParaRPr lang="es-AR" sz="1800" dirty="0"/>
          </a:p>
        </p:txBody>
      </p:sp>
      <p:pic>
        <p:nvPicPr>
          <p:cNvPr id="4" name="Imagen 3">
            <a:extLst>
              <a:ext uri="{FF2B5EF4-FFF2-40B4-BE49-F238E27FC236}">
                <a16:creationId xmlns:a16="http://schemas.microsoft.com/office/drawing/2014/main" id="{EAEEC2BB-026F-4104-B085-BE335CAB43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pic>
        <p:nvPicPr>
          <p:cNvPr id="5" name="Imagen 4">
            <a:extLst>
              <a:ext uri="{FF2B5EF4-FFF2-40B4-BE49-F238E27FC236}">
                <a16:creationId xmlns:a16="http://schemas.microsoft.com/office/drawing/2014/main" id="{FAC6564C-8C88-4A6B-A609-7E5C8874F5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1"/>
            <a:ext cx="1248495" cy="1325563"/>
          </a:xfrm>
          <a:prstGeom prst="rect">
            <a:avLst/>
          </a:prstGeom>
        </p:spPr>
      </p:pic>
      <p:sp>
        <p:nvSpPr>
          <p:cNvPr id="6" name="CuadroTexto 5">
            <a:extLst>
              <a:ext uri="{FF2B5EF4-FFF2-40B4-BE49-F238E27FC236}">
                <a16:creationId xmlns:a16="http://schemas.microsoft.com/office/drawing/2014/main" id="{4BD17FC8-38FE-460F-8B77-26A861262B5C}"/>
              </a:ext>
            </a:extLst>
          </p:cNvPr>
          <p:cNvSpPr txBox="1"/>
          <p:nvPr/>
        </p:nvSpPr>
        <p:spPr>
          <a:xfrm>
            <a:off x="10202092" y="6293391"/>
            <a:ext cx="1267097" cy="369332"/>
          </a:xfrm>
          <a:prstGeom prst="rect">
            <a:avLst/>
          </a:prstGeom>
          <a:solidFill>
            <a:schemeClr val="accent4">
              <a:lumMod val="60000"/>
              <a:lumOff val="40000"/>
            </a:schemeClr>
          </a:solidFill>
        </p:spPr>
        <p:txBody>
          <a:bodyPr wrap="square" rtlCol="0">
            <a:spAutoFit/>
          </a:bodyPr>
          <a:lstStyle/>
          <a:p>
            <a:r>
              <a:rPr lang="en-001" b="1" dirty="0"/>
              <a:t>V</a:t>
            </a:r>
            <a:r>
              <a:rPr lang="es-AR" b="1" dirty="0"/>
              <a:t>e</a:t>
            </a:r>
            <a:r>
              <a:rPr lang="en-001" b="1" dirty="0"/>
              <a:t>r </a:t>
            </a:r>
            <a:r>
              <a:rPr lang="es-AR" b="1" dirty="0"/>
              <a:t>V</a:t>
            </a:r>
            <a:r>
              <a:rPr lang="en-001" b="1" dirty="0" err="1"/>
              <a:t>i</a:t>
            </a:r>
            <a:r>
              <a:rPr lang="es-AR" b="1" dirty="0"/>
              <a:t>d</a:t>
            </a:r>
            <a:r>
              <a:rPr lang="en-001" b="1" dirty="0" err="1"/>
              <a:t>eo</a:t>
            </a:r>
            <a:endParaRPr lang="es-AR" b="1" dirty="0"/>
          </a:p>
        </p:txBody>
      </p:sp>
    </p:spTree>
    <p:extLst>
      <p:ext uri="{BB962C8B-B14F-4D97-AF65-F5344CB8AC3E}">
        <p14:creationId xmlns:p14="http://schemas.microsoft.com/office/powerpoint/2010/main" val="569681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154A59-D4D9-47C4-B1E6-3A9071E790B7}"/>
              </a:ext>
            </a:extLst>
          </p:cNvPr>
          <p:cNvSpPr>
            <a:spLocks noGrp="1"/>
          </p:cNvSpPr>
          <p:nvPr>
            <p:ph type="title"/>
          </p:nvPr>
        </p:nvSpPr>
        <p:spPr>
          <a:xfrm>
            <a:off x="1248495" y="216877"/>
            <a:ext cx="6583681" cy="1108687"/>
          </a:xfrm>
        </p:spPr>
        <p:txBody>
          <a:bodyPr/>
          <a:lstStyle/>
          <a:p>
            <a:r>
              <a:rPr lang="es-AR" b="1" dirty="0"/>
              <a:t>Modelos y realidad</a:t>
            </a:r>
            <a:endParaRPr lang="es-AR" dirty="0"/>
          </a:p>
        </p:txBody>
      </p:sp>
      <p:sp>
        <p:nvSpPr>
          <p:cNvPr id="3" name="Marcador de contenido 2">
            <a:extLst>
              <a:ext uri="{FF2B5EF4-FFF2-40B4-BE49-F238E27FC236}">
                <a16:creationId xmlns:a16="http://schemas.microsoft.com/office/drawing/2014/main" id="{AA268396-91B8-484A-9E15-45CE12833055}"/>
              </a:ext>
            </a:extLst>
          </p:cNvPr>
          <p:cNvSpPr>
            <a:spLocks noGrp="1"/>
          </p:cNvSpPr>
          <p:nvPr>
            <p:ph idx="1"/>
          </p:nvPr>
        </p:nvSpPr>
        <p:spPr>
          <a:xfrm>
            <a:off x="1058090" y="1593670"/>
            <a:ext cx="10295709" cy="4781004"/>
          </a:xfrm>
        </p:spPr>
        <p:txBody>
          <a:bodyPr>
            <a:normAutofit/>
          </a:bodyPr>
          <a:lstStyle/>
          <a:p>
            <a:pPr marL="0" indent="0" algn="just">
              <a:lnSpc>
                <a:spcPct val="150000"/>
              </a:lnSpc>
              <a:buNone/>
            </a:pPr>
            <a:r>
              <a:rPr lang="es-AR" dirty="0">
                <a:latin typeface="Calibri" panose="020F0502020204030204" pitchFamily="34" charset="0"/>
                <a:ea typeface="Calibri" panose="020F0502020204030204" pitchFamily="34" charset="0"/>
                <a:cs typeface="Calibri" panose="020F0502020204030204" pitchFamily="34" charset="0"/>
              </a:rPr>
              <a:t>En el siglo XVIII el filósofo Emmanuel Kant considero la geometría euclídea como una descripción</a:t>
            </a:r>
            <a:r>
              <a:rPr lang="en-001" sz="2400" dirty="0">
                <a:latin typeface="Calibri" panose="020F0502020204030204" pitchFamily="34" charset="0"/>
                <a:ea typeface="Calibri" panose="020F0502020204030204" pitchFamily="34" charset="0"/>
                <a:cs typeface="Times New Roman" panose="02020603050405020304" pitchFamily="18" charset="0"/>
              </a:rPr>
              <a:t> </a:t>
            </a:r>
            <a:r>
              <a:rPr lang="es-AR" dirty="0">
                <a:latin typeface="Calibri" panose="020F0502020204030204" pitchFamily="34" charset="0"/>
                <a:ea typeface="Calibri" panose="020F0502020204030204" pitchFamily="34" charset="0"/>
              </a:rPr>
              <a:t>absolutamente cierta del espacio físico que observamos a través de nuestros sentidos</a:t>
            </a:r>
            <a:r>
              <a:rPr lang="en-001" dirty="0">
                <a:latin typeface="Calibri" panose="020F0502020204030204" pitchFamily="34" charset="0"/>
                <a:ea typeface="Calibri" panose="020F0502020204030204" pitchFamily="34" charset="0"/>
              </a:rPr>
              <a:t>.</a:t>
            </a:r>
            <a:r>
              <a:rPr lang="es-AR" dirty="0"/>
              <a:t> La primera persona que cuestiono este punto de vista</a:t>
            </a:r>
            <a:r>
              <a:rPr lang="en-001" dirty="0"/>
              <a:t> </a:t>
            </a:r>
            <a:r>
              <a:rPr lang="es-AR" dirty="0"/>
              <a:t>fue el matemático alemán Gauss hacia principios del siglo XIX. Insistió en que la relación entre el</a:t>
            </a:r>
            <a:r>
              <a:rPr lang="en-001" dirty="0"/>
              <a:t> </a:t>
            </a:r>
            <a:r>
              <a:rPr lang="es-AR" dirty="0"/>
              <a:t>espacio físico y el modelo de Euclides podía clarificarse solamente por métodos empíricos</a:t>
            </a:r>
          </a:p>
        </p:txBody>
      </p:sp>
      <p:pic>
        <p:nvPicPr>
          <p:cNvPr id="4" name="Imagen 3">
            <a:extLst>
              <a:ext uri="{FF2B5EF4-FFF2-40B4-BE49-F238E27FC236}">
                <a16:creationId xmlns:a16="http://schemas.microsoft.com/office/drawing/2014/main" id="{A7DB17E1-A0DD-4A94-A831-9CBC022018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31798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F2323-E3D3-4682-96F3-C68129E1AC6E}"/>
              </a:ext>
            </a:extLst>
          </p:cNvPr>
          <p:cNvSpPr>
            <a:spLocks noGrp="1"/>
          </p:cNvSpPr>
          <p:nvPr>
            <p:ph type="title"/>
          </p:nvPr>
        </p:nvSpPr>
        <p:spPr>
          <a:xfrm>
            <a:off x="1474827" y="104503"/>
            <a:ext cx="10515600" cy="1645919"/>
          </a:xfrm>
        </p:spPr>
        <p:txBody>
          <a:bodyPr>
            <a:noAutofit/>
          </a:bodyPr>
          <a:lstStyle/>
          <a:p>
            <a:r>
              <a:rPr lang="es-AR" sz="3600" b="1" dirty="0"/>
              <a:t>¿POR QUÉ SON IMPORTANTES LAS MATEMÁTICAS EN LA CIENCIA ECONOMICA?</a:t>
            </a:r>
            <a:endParaRPr lang="es-AR" sz="3600" dirty="0"/>
          </a:p>
        </p:txBody>
      </p:sp>
      <p:sp>
        <p:nvSpPr>
          <p:cNvPr id="3" name="Marcador de contenido 2">
            <a:extLst>
              <a:ext uri="{FF2B5EF4-FFF2-40B4-BE49-F238E27FC236}">
                <a16:creationId xmlns:a16="http://schemas.microsoft.com/office/drawing/2014/main" id="{8C332276-4FE9-4F11-BF0A-B4E50994F861}"/>
              </a:ext>
            </a:extLst>
          </p:cNvPr>
          <p:cNvSpPr>
            <a:spLocks noGrp="1"/>
          </p:cNvSpPr>
          <p:nvPr>
            <p:ph idx="1"/>
          </p:nvPr>
        </p:nvSpPr>
        <p:spPr>
          <a:xfrm>
            <a:off x="916577" y="2047694"/>
            <a:ext cx="10787743" cy="4351338"/>
          </a:xfrm>
        </p:spPr>
        <p:txBody>
          <a:bodyPr>
            <a:normAutofit/>
          </a:bodyPr>
          <a:lstStyle/>
          <a:p>
            <a:pPr marL="1698625" indent="0">
              <a:buNone/>
              <a:tabLst>
                <a:tab pos="1973263" algn="l"/>
              </a:tabLst>
            </a:pPr>
            <a:r>
              <a:rPr lang="es-AR" i="1" dirty="0"/>
              <a:t>El mundo económico es una región nebulosa.</a:t>
            </a:r>
            <a:endParaRPr lang="es-AR" dirty="0"/>
          </a:p>
          <a:p>
            <a:pPr marL="1698625" indent="0">
              <a:buNone/>
              <a:tabLst>
                <a:tab pos="1973263" algn="l"/>
              </a:tabLst>
            </a:pPr>
            <a:r>
              <a:rPr lang="es-AR" i="1" dirty="0"/>
              <a:t>Los primeros exploradores usaron visión no asistida.</a:t>
            </a:r>
            <a:endParaRPr lang="es-AR" dirty="0"/>
          </a:p>
          <a:p>
            <a:pPr marL="1698625" indent="0">
              <a:buNone/>
              <a:tabLst>
                <a:tab pos="1973263" algn="l"/>
              </a:tabLst>
            </a:pPr>
            <a:r>
              <a:rPr lang="es-AR" i="1" dirty="0"/>
              <a:t>La Matemática es el faro mediante el cual lo que antes</a:t>
            </a:r>
            <a:endParaRPr lang="es-AR" dirty="0"/>
          </a:p>
          <a:p>
            <a:pPr marL="1698625" indent="0">
              <a:buNone/>
              <a:tabLst>
                <a:tab pos="1973263" algn="l"/>
              </a:tabLst>
            </a:pPr>
            <a:r>
              <a:rPr lang="es-AR" i="1" dirty="0"/>
              <a:t>se veía tenue ahora surge con trazos firmes y marcados.</a:t>
            </a:r>
            <a:endParaRPr lang="es-AR" dirty="0"/>
          </a:p>
          <a:p>
            <a:pPr marL="1698625" indent="0">
              <a:buNone/>
              <a:tabLst>
                <a:tab pos="1973263" algn="l"/>
              </a:tabLst>
            </a:pPr>
            <a:r>
              <a:rPr lang="es-AR" i="1" dirty="0"/>
              <a:t>La vieja fantasmagoría desaparece.</a:t>
            </a:r>
            <a:endParaRPr lang="es-AR" dirty="0"/>
          </a:p>
          <a:p>
            <a:pPr marL="1698625" indent="0">
              <a:buNone/>
              <a:tabLst>
                <a:tab pos="1973263" algn="l"/>
              </a:tabLst>
            </a:pPr>
            <a:r>
              <a:rPr lang="es-AR" i="1" dirty="0"/>
              <a:t>Vemos mejor. También es mayor el alcance de nuestra visión.</a:t>
            </a:r>
            <a:endParaRPr lang="es-AR" dirty="0"/>
          </a:p>
          <a:p>
            <a:pPr marL="6818313" indent="0">
              <a:buNone/>
            </a:pPr>
            <a:r>
              <a:rPr lang="es-AR" i="1" dirty="0"/>
              <a:t>—Irving Fisher </a:t>
            </a:r>
            <a:r>
              <a:rPr lang="es-AR" dirty="0"/>
              <a:t>(1892)</a:t>
            </a:r>
          </a:p>
          <a:p>
            <a:endParaRPr lang="es-AR" dirty="0"/>
          </a:p>
        </p:txBody>
      </p:sp>
      <p:pic>
        <p:nvPicPr>
          <p:cNvPr id="4" name="Imagen 3">
            <a:extLst>
              <a:ext uri="{FF2B5EF4-FFF2-40B4-BE49-F238E27FC236}">
                <a16:creationId xmlns:a16="http://schemas.microsoft.com/office/drawing/2014/main" id="{A7FEB7BE-B4B6-480A-B601-903898D11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59110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8C481B-DB36-4CFD-A633-AC6623667C7F}"/>
              </a:ext>
            </a:extLst>
          </p:cNvPr>
          <p:cNvSpPr>
            <a:spLocks noGrp="1"/>
          </p:cNvSpPr>
          <p:nvPr>
            <p:ph idx="1"/>
          </p:nvPr>
        </p:nvSpPr>
        <p:spPr>
          <a:xfrm>
            <a:off x="1248495" y="1058090"/>
            <a:ext cx="10105304" cy="5486401"/>
          </a:xfrm>
        </p:spPr>
        <p:txBody>
          <a:bodyPr>
            <a:normAutofit fontScale="92500" lnSpcReduction="20000"/>
          </a:bodyPr>
          <a:lstStyle/>
          <a:p>
            <a:pPr marL="0" indent="0" algn="just">
              <a:lnSpc>
                <a:spcPct val="150000"/>
              </a:lnSpc>
              <a:buNone/>
            </a:pPr>
            <a:r>
              <a:rPr lang="es-AR" dirty="0"/>
              <a:t>Esto prueba que puede haber una diferencia importante entre un modelo matemático y sus</a:t>
            </a:r>
            <a:r>
              <a:rPr lang="en-001" dirty="0"/>
              <a:t> </a:t>
            </a:r>
            <a:r>
              <a:rPr lang="es-AR" dirty="0"/>
              <a:t>posibles interpretaciones en la realidad. Mas aun, puede ocurrir que haya más de un modelo capaz</a:t>
            </a:r>
            <a:r>
              <a:rPr lang="en-001" dirty="0"/>
              <a:t> </a:t>
            </a:r>
            <a:r>
              <a:rPr lang="es-AR" dirty="0"/>
              <a:t>de describir un cierto fenómeno, como la </a:t>
            </a:r>
            <a:r>
              <a:rPr lang="es-AR" b="1" dirty="0"/>
              <a:t>relación entre la oferta monetaria y la inflación </a:t>
            </a:r>
            <a:r>
              <a:rPr lang="es-AR" dirty="0"/>
              <a:t>en EE.UU. o Alemania. </a:t>
            </a:r>
            <a:r>
              <a:rPr lang="en-001" dirty="0"/>
              <a:t>E</a:t>
            </a:r>
            <a:r>
              <a:rPr lang="es-AR" dirty="0" err="1"/>
              <a:t>ste</a:t>
            </a:r>
            <a:r>
              <a:rPr lang="es-AR" dirty="0"/>
              <a:t> parece ser a menudo el caso en economía. En tanto que los modelos</a:t>
            </a:r>
            <a:r>
              <a:rPr lang="en-001" dirty="0"/>
              <a:t> </a:t>
            </a:r>
            <a:r>
              <a:rPr lang="es-AR" dirty="0"/>
              <a:t>a considerar son consistentes internamente, la mejor manera de seleccionar entre explicaciones que</a:t>
            </a:r>
            <a:r>
              <a:rPr lang="en-001" dirty="0"/>
              <a:t> </a:t>
            </a:r>
            <a:r>
              <a:rPr lang="es-AR" dirty="0"/>
              <a:t>compiten entre sí consiste normalmente en ver cuál de ellas suministra la mejor descripción de la</a:t>
            </a:r>
            <a:r>
              <a:rPr lang="en-001" dirty="0"/>
              <a:t> </a:t>
            </a:r>
            <a:r>
              <a:rPr lang="es-AR" dirty="0"/>
              <a:t>realidad. Pero esto es, a menudo, muy difícil, especialmente en economía.</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A6898ADC-6AFA-40F4-9CAA-40E0C9B666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95829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6EC0DDA-249B-4FEE-A863-34BA0E25D82F}"/>
              </a:ext>
            </a:extLst>
          </p:cNvPr>
          <p:cNvSpPr>
            <a:spLocks noGrp="1"/>
          </p:cNvSpPr>
          <p:nvPr>
            <p:ph idx="1"/>
          </p:nvPr>
        </p:nvSpPr>
        <p:spPr>
          <a:xfrm>
            <a:off x="1248494" y="809898"/>
            <a:ext cx="10105305" cy="5643154"/>
          </a:xfrm>
        </p:spPr>
        <p:txBody>
          <a:bodyPr>
            <a:normAutofit fontScale="92500" lnSpcReduction="10000"/>
          </a:bodyPr>
          <a:lstStyle/>
          <a:p>
            <a:pPr marL="0" indent="0" algn="just">
              <a:lnSpc>
                <a:spcPct val="150000"/>
              </a:lnSpc>
              <a:buNone/>
            </a:pPr>
            <a:r>
              <a:rPr lang="es-AR" sz="2000" dirty="0"/>
              <a:t>Estos comentarios son particularmente relevantes en la </a:t>
            </a:r>
            <a:r>
              <a:rPr lang="es-AR" sz="2000" b="1" dirty="0"/>
              <a:t>investigación económica</a:t>
            </a:r>
            <a:r>
              <a:rPr lang="es-AR" sz="2000" dirty="0"/>
              <a:t>. </a:t>
            </a:r>
            <a:endParaRPr lang="en-001" sz="2000" dirty="0"/>
          </a:p>
          <a:p>
            <a:pPr marL="0" indent="0" algn="just">
              <a:lnSpc>
                <a:spcPct val="150000"/>
              </a:lnSpc>
              <a:buNone/>
            </a:pPr>
            <a:r>
              <a:rPr lang="es-AR" sz="2000" dirty="0"/>
              <a:t>Consideremos,</a:t>
            </a:r>
            <a:r>
              <a:rPr lang="en-001" sz="2000" dirty="0"/>
              <a:t> </a:t>
            </a:r>
            <a:r>
              <a:rPr lang="es-AR" sz="2000" dirty="0"/>
              <a:t>una vez más, los efectos de permitir la construcción de nuevas viviendas. Para entender todas las</a:t>
            </a:r>
            <a:r>
              <a:rPr lang="en-001" sz="2000" dirty="0"/>
              <a:t> </a:t>
            </a:r>
            <a:r>
              <a:rPr lang="es-AR" sz="2000" dirty="0"/>
              <a:t>implicaciones de esto, un economista requeriría una cantidad increíble de datos sobre millones de</a:t>
            </a:r>
            <a:r>
              <a:rPr lang="en-001" sz="2000" dirty="0"/>
              <a:t> </a:t>
            </a:r>
            <a:r>
              <a:rPr lang="es-AR" sz="2000" dirty="0"/>
              <a:t>consumidores, negocios, bienes y servicios, etcétera. Aun si se pudiera disponer de ellos con este</a:t>
            </a:r>
            <a:r>
              <a:rPr lang="en-001" sz="2000" dirty="0"/>
              <a:t> </a:t>
            </a:r>
            <a:r>
              <a:rPr lang="es-AR" sz="2000" dirty="0"/>
              <a:t>nivel de detalle, su cantidad sobrepasaría las capacidades de los computadores más modernos. </a:t>
            </a:r>
            <a:endParaRPr lang="en-001" sz="2000" dirty="0"/>
          </a:p>
          <a:p>
            <a:pPr marL="0" indent="0" algn="just">
              <a:lnSpc>
                <a:spcPct val="150000"/>
              </a:lnSpc>
              <a:buNone/>
            </a:pPr>
            <a:r>
              <a:rPr lang="es-AR" sz="2000" dirty="0"/>
              <a:t>En</a:t>
            </a:r>
            <a:r>
              <a:rPr lang="en-001" sz="2000" dirty="0"/>
              <a:t> </a:t>
            </a:r>
            <a:r>
              <a:rPr lang="es-AR" sz="2000" dirty="0"/>
              <a:t>sus intentos de entender las relaciones subyacentes al entramado económico, los economistas se ven</a:t>
            </a:r>
            <a:r>
              <a:rPr lang="en-001" sz="2000" dirty="0"/>
              <a:t> </a:t>
            </a:r>
            <a:r>
              <a:rPr lang="es-AR" sz="2000" dirty="0"/>
              <a:t>forzados a usar varios tipos de datos agrupados, entre otras simplificaciones. </a:t>
            </a:r>
            <a:endParaRPr lang="en-001" sz="2000" dirty="0"/>
          </a:p>
          <a:p>
            <a:pPr marL="0" indent="0" algn="ctr">
              <a:lnSpc>
                <a:spcPct val="150000"/>
              </a:lnSpc>
              <a:buNone/>
            </a:pPr>
            <a:r>
              <a:rPr lang="es-AR" sz="2000" b="1" i="1" dirty="0"/>
              <a:t>Así debemos </a:t>
            </a:r>
            <a:r>
              <a:rPr lang="es-AR" sz="2000" b="1" i="1" dirty="0" err="1"/>
              <a:t>record</a:t>
            </a:r>
            <a:r>
              <a:rPr lang="en-001" sz="2000" b="1" i="1" dirty="0"/>
              <a:t>a</a:t>
            </a:r>
            <a:r>
              <a:rPr lang="es-AR" sz="2000" b="1" i="1" dirty="0"/>
              <a:t>r</a:t>
            </a:r>
            <a:r>
              <a:rPr lang="en-001" sz="2000" b="1" i="1" dirty="0"/>
              <a:t> </a:t>
            </a:r>
            <a:r>
              <a:rPr lang="es-AR" sz="2000" b="1" i="1" dirty="0"/>
              <a:t>siempre que un modelo es capaz solamente de dar una descripción aproximada de la realidad.</a:t>
            </a:r>
          </a:p>
          <a:p>
            <a:pPr marL="0" indent="0" algn="just">
              <a:lnSpc>
                <a:spcPct val="150000"/>
              </a:lnSpc>
              <a:buNone/>
            </a:pPr>
            <a:r>
              <a:rPr lang="es-AR" sz="2000" dirty="0"/>
              <a:t>El </a:t>
            </a:r>
            <a:r>
              <a:rPr lang="es-AR" sz="2000" b="1" i="1" dirty="0"/>
              <a:t>objetivo</a:t>
            </a:r>
            <a:r>
              <a:rPr lang="es-AR" sz="2000" dirty="0"/>
              <a:t> de los investigadores empíricos debería pasar por hacer que sus modelos reflejasen la</a:t>
            </a:r>
          </a:p>
          <a:p>
            <a:pPr marL="0" indent="0" algn="just">
              <a:lnSpc>
                <a:spcPct val="150000"/>
              </a:lnSpc>
              <a:buNone/>
            </a:pPr>
            <a:r>
              <a:rPr lang="es-AR" sz="2000" dirty="0"/>
              <a:t>realidad de la manera más fiel y exacta posible. </a:t>
            </a:r>
          </a:p>
        </p:txBody>
      </p:sp>
      <p:pic>
        <p:nvPicPr>
          <p:cNvPr id="4" name="Imagen 3">
            <a:extLst>
              <a:ext uri="{FF2B5EF4-FFF2-40B4-BE49-F238E27FC236}">
                <a16:creationId xmlns:a16="http://schemas.microsoft.com/office/drawing/2014/main" id="{01092CD5-C9DA-4A90-BDD6-C102DC01B7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715275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A6815F-A90B-4443-8AA0-CDE154423275}"/>
              </a:ext>
            </a:extLst>
          </p:cNvPr>
          <p:cNvSpPr>
            <a:spLocks noGrp="1"/>
          </p:cNvSpPr>
          <p:nvPr>
            <p:ph type="title"/>
          </p:nvPr>
        </p:nvSpPr>
        <p:spPr>
          <a:xfrm>
            <a:off x="1248495" y="18255"/>
            <a:ext cx="7537268" cy="1325563"/>
          </a:xfrm>
        </p:spPr>
        <p:txBody>
          <a:bodyPr/>
          <a:lstStyle/>
          <a:p>
            <a:r>
              <a:rPr lang="es-AR" b="1" dirty="0"/>
              <a:t>DEMOSTRACIÓN MATEMÁTICA</a:t>
            </a:r>
            <a:endParaRPr lang="es-AR" dirty="0"/>
          </a:p>
        </p:txBody>
      </p:sp>
      <p:sp>
        <p:nvSpPr>
          <p:cNvPr id="3" name="Marcador de contenido 2">
            <a:extLst>
              <a:ext uri="{FF2B5EF4-FFF2-40B4-BE49-F238E27FC236}">
                <a16:creationId xmlns:a16="http://schemas.microsoft.com/office/drawing/2014/main" id="{9CB7949C-BD0A-4C99-99F4-A04A985B3242}"/>
              </a:ext>
            </a:extLst>
          </p:cNvPr>
          <p:cNvSpPr>
            <a:spLocks noGrp="1"/>
          </p:cNvSpPr>
          <p:nvPr>
            <p:ph idx="1"/>
          </p:nvPr>
        </p:nvSpPr>
        <p:spPr>
          <a:xfrm>
            <a:off x="1248495" y="1534786"/>
            <a:ext cx="10515600" cy="1325563"/>
          </a:xfrm>
        </p:spPr>
        <p:txBody>
          <a:bodyPr/>
          <a:lstStyle/>
          <a:p>
            <a:pPr marL="0" indent="0">
              <a:buNone/>
            </a:pPr>
            <a:r>
              <a:rPr lang="es-AR" i="1" dirty="0"/>
              <a:t>En ciencia, lo que se puede probar no debe ser creído sin demostración.</a:t>
            </a:r>
            <a:endParaRPr lang="es-AR" dirty="0"/>
          </a:p>
          <a:p>
            <a:pPr marL="6191250" indent="0">
              <a:buNone/>
            </a:pPr>
            <a:r>
              <a:rPr lang="es-AR" dirty="0"/>
              <a:t>—</a:t>
            </a:r>
            <a:r>
              <a:rPr lang="es-AR" i="1" dirty="0" err="1"/>
              <a:t>R.Dedekind</a:t>
            </a:r>
            <a:r>
              <a:rPr lang="es-AR" i="1" dirty="0"/>
              <a:t> </a:t>
            </a:r>
            <a:r>
              <a:rPr lang="es-AR" dirty="0"/>
              <a:t>(1887)</a:t>
            </a:r>
          </a:p>
          <a:p>
            <a:pPr marL="0" indent="0">
              <a:buNone/>
            </a:pPr>
            <a:endParaRPr lang="es-AR" dirty="0"/>
          </a:p>
        </p:txBody>
      </p:sp>
      <p:pic>
        <p:nvPicPr>
          <p:cNvPr id="4" name="Imagen 3">
            <a:extLst>
              <a:ext uri="{FF2B5EF4-FFF2-40B4-BE49-F238E27FC236}">
                <a16:creationId xmlns:a16="http://schemas.microsoft.com/office/drawing/2014/main" id="{59B5B71C-BBEB-40C3-B1F4-E324420BB4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
        <p:nvSpPr>
          <p:cNvPr id="5" name="Rectángulo 4">
            <a:extLst>
              <a:ext uri="{FF2B5EF4-FFF2-40B4-BE49-F238E27FC236}">
                <a16:creationId xmlns:a16="http://schemas.microsoft.com/office/drawing/2014/main" id="{E627F465-43D1-4E13-B00C-534F353C56C6}"/>
              </a:ext>
            </a:extLst>
          </p:cNvPr>
          <p:cNvSpPr/>
          <p:nvPr/>
        </p:nvSpPr>
        <p:spPr>
          <a:xfrm>
            <a:off x="1288868" y="2980611"/>
            <a:ext cx="9614263" cy="1697068"/>
          </a:xfrm>
          <a:prstGeom prst="rect">
            <a:avLst/>
          </a:prstGeom>
        </p:spPr>
        <p:txBody>
          <a:bodyPr wrap="square">
            <a:spAutoFit/>
          </a:bodyPr>
          <a:lstStyle/>
          <a:p>
            <a:pPr algn="just">
              <a:lnSpc>
                <a:spcPct val="150000"/>
              </a:lnSpc>
              <a:spcAft>
                <a:spcPts val="0"/>
              </a:spcAft>
            </a:pPr>
            <a:r>
              <a:rPr lang="es-AR" sz="2400" dirty="0">
                <a:latin typeface="Calibri" panose="020F0502020204030204" pitchFamily="34" charset="0"/>
                <a:ea typeface="Calibri" panose="020F0502020204030204" pitchFamily="34" charset="0"/>
                <a:cs typeface="Calibri" panose="020F0502020204030204" pitchFamily="34" charset="0"/>
              </a:rPr>
              <a:t>Los resultados más importantes de cualquier rama de las matemáticas se llaman </a:t>
            </a:r>
            <a:r>
              <a:rPr lang="es-AR" sz="2400" b="1" dirty="0">
                <a:latin typeface="Calibri" panose="020F0502020204030204" pitchFamily="34" charset="0"/>
                <a:ea typeface="Calibri" panose="020F0502020204030204" pitchFamily="34" charset="0"/>
                <a:cs typeface="Calibri" panose="020F0502020204030204" pitchFamily="34" charset="0"/>
              </a:rPr>
              <a:t>teoremas</a:t>
            </a:r>
            <a:r>
              <a:rPr lang="en-001" sz="2400" b="1" dirty="0">
                <a:latin typeface="Calibri" panose="020F0502020204030204" pitchFamily="34" charset="0"/>
                <a:ea typeface="Calibri" panose="020F0502020204030204" pitchFamily="34" charset="0"/>
                <a:cs typeface="Calibri" panose="020F0502020204030204" pitchFamily="34" charset="0"/>
              </a:rPr>
              <a:t>(*)</a:t>
            </a:r>
            <a:r>
              <a:rPr lang="es-AR" sz="2400" dirty="0">
                <a:latin typeface="Calibri" panose="020F0502020204030204" pitchFamily="34" charset="0"/>
                <a:ea typeface="Calibri" panose="020F0502020204030204" pitchFamily="34" charset="0"/>
                <a:cs typeface="Calibri" panose="020F0502020204030204" pitchFamily="34" charset="0"/>
              </a:rPr>
              <a:t>. La construcción de demostraciones lógicamente validas de estos resultados puede ser, a menudo, complicada.</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A0685D4D-0297-44C1-99AA-2ED6EB0E3D3A}"/>
              </a:ext>
            </a:extLst>
          </p:cNvPr>
          <p:cNvSpPr/>
          <p:nvPr/>
        </p:nvSpPr>
        <p:spPr>
          <a:xfrm>
            <a:off x="1397726" y="5323214"/>
            <a:ext cx="10366369" cy="1200329"/>
          </a:xfrm>
          <a:prstGeom prst="rect">
            <a:avLst/>
          </a:prstGeom>
        </p:spPr>
        <p:txBody>
          <a:bodyPr wrap="square">
            <a:spAutoFit/>
          </a:bodyPr>
          <a:lstStyle/>
          <a:p>
            <a:r>
              <a:rPr lang="en-001" i="1" dirty="0">
                <a:solidFill>
                  <a:srgbClr val="222222"/>
                </a:solidFill>
                <a:latin typeface="arial" panose="020B0604020202020204" pitchFamily="34" charset="0"/>
              </a:rPr>
              <a:t>(*) </a:t>
            </a:r>
            <a:r>
              <a:rPr lang="es-AR" i="1" dirty="0">
                <a:solidFill>
                  <a:srgbClr val="222222"/>
                </a:solidFill>
                <a:latin typeface="arial" panose="020B0604020202020204" pitchFamily="34" charset="0"/>
              </a:rPr>
              <a:t>E</a:t>
            </a:r>
            <a:r>
              <a:rPr lang="es-ES" i="1" dirty="0" err="1">
                <a:solidFill>
                  <a:srgbClr val="222222"/>
                </a:solidFill>
                <a:latin typeface="arial" panose="020B0604020202020204" pitchFamily="34" charset="0"/>
              </a:rPr>
              <a:t>nunciado</a:t>
            </a:r>
            <a:r>
              <a:rPr lang="es-ES" i="1" dirty="0">
                <a:solidFill>
                  <a:srgbClr val="222222"/>
                </a:solidFill>
                <a:latin typeface="arial" panose="020B0604020202020204" pitchFamily="34" charset="0"/>
              </a:rPr>
              <a:t> que puede ser demostrado como verdadero mediante operaciones matemáticas y argumentos lógicos. </a:t>
            </a:r>
            <a:endParaRPr lang="en-001" i="1" dirty="0">
              <a:solidFill>
                <a:srgbClr val="222222"/>
              </a:solidFill>
              <a:latin typeface="arial" panose="020B0604020202020204" pitchFamily="34" charset="0"/>
            </a:endParaRPr>
          </a:p>
          <a:p>
            <a:r>
              <a:rPr lang="es-ES" i="1" dirty="0">
                <a:solidFill>
                  <a:srgbClr val="222222"/>
                </a:solidFill>
                <a:latin typeface="arial" panose="020B0604020202020204" pitchFamily="34" charset="0"/>
              </a:rPr>
              <a:t>En matemática, un </a:t>
            </a:r>
            <a:r>
              <a:rPr lang="es-ES" b="1" i="1" dirty="0">
                <a:solidFill>
                  <a:srgbClr val="222222"/>
                </a:solidFill>
                <a:latin typeface="arial" panose="020B0604020202020204" pitchFamily="34" charset="0"/>
              </a:rPr>
              <a:t>teorema</a:t>
            </a:r>
            <a:r>
              <a:rPr lang="es-ES" i="1" dirty="0">
                <a:solidFill>
                  <a:srgbClr val="222222"/>
                </a:solidFill>
                <a:latin typeface="arial" panose="020B0604020202020204" pitchFamily="34" charset="0"/>
              </a:rPr>
              <a:t> es una proposición teórica, enunciado o fórmula que incorpora una verdad, axioma o postulado que es comprobada por otros conjuntos de teorías o fórmulas</a:t>
            </a:r>
            <a:endParaRPr lang="es-AR" i="1" dirty="0"/>
          </a:p>
        </p:txBody>
      </p:sp>
    </p:spTree>
    <p:extLst>
      <p:ext uri="{BB962C8B-B14F-4D97-AF65-F5344CB8AC3E}">
        <p14:creationId xmlns:p14="http://schemas.microsoft.com/office/powerpoint/2010/main" val="1215565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AE6F97-C107-4238-9C78-E292125FBACC}"/>
              </a:ext>
            </a:extLst>
          </p:cNvPr>
          <p:cNvSpPr>
            <a:spLocks noGrp="1"/>
          </p:cNvSpPr>
          <p:nvPr>
            <p:ph type="title"/>
          </p:nvPr>
        </p:nvSpPr>
        <p:spPr>
          <a:xfrm>
            <a:off x="1442259" y="129994"/>
            <a:ext cx="10321835" cy="1325563"/>
          </a:xfrm>
        </p:spPr>
        <p:txBody>
          <a:bodyPr>
            <a:normAutofit/>
          </a:bodyPr>
          <a:lstStyle/>
          <a:p>
            <a:r>
              <a:rPr lang="es-AR" sz="3600" i="1" dirty="0"/>
              <a:t>Todo </a:t>
            </a:r>
            <a:r>
              <a:rPr lang="es-AR" sz="3600" dirty="0"/>
              <a:t>teorema matemático se puede formular como una implicación</a:t>
            </a:r>
          </a:p>
        </p:txBody>
      </p:sp>
      <p:sp>
        <p:nvSpPr>
          <p:cNvPr id="3" name="Marcador de contenido 2">
            <a:extLst>
              <a:ext uri="{FF2B5EF4-FFF2-40B4-BE49-F238E27FC236}">
                <a16:creationId xmlns:a16="http://schemas.microsoft.com/office/drawing/2014/main" id="{F2689ABA-AD6B-4EAB-8FBF-4CA3491F2C54}"/>
              </a:ext>
            </a:extLst>
          </p:cNvPr>
          <p:cNvSpPr>
            <a:spLocks noGrp="1"/>
          </p:cNvSpPr>
          <p:nvPr>
            <p:ph idx="1"/>
          </p:nvPr>
        </p:nvSpPr>
        <p:spPr>
          <a:xfrm>
            <a:off x="1058092" y="3429000"/>
            <a:ext cx="10321834" cy="3159443"/>
          </a:xfrm>
        </p:spPr>
        <p:txBody>
          <a:bodyPr/>
          <a:lstStyle/>
          <a:p>
            <a:pPr marL="0" indent="0" algn="just">
              <a:lnSpc>
                <a:spcPct val="150000"/>
              </a:lnSpc>
              <a:buNone/>
            </a:pPr>
            <a:r>
              <a:rPr lang="es-AR" dirty="0"/>
              <a:t>donde </a:t>
            </a:r>
            <a:r>
              <a:rPr lang="es-AR" b="1" i="1" dirty="0"/>
              <a:t>P</a:t>
            </a:r>
            <a:r>
              <a:rPr lang="es-AR" i="1" dirty="0"/>
              <a:t> </a:t>
            </a:r>
            <a:r>
              <a:rPr lang="es-AR" dirty="0"/>
              <a:t>representa una o varias proposiciones, llamadas </a:t>
            </a:r>
            <a:r>
              <a:rPr lang="es-AR" b="1" i="1" dirty="0"/>
              <a:t>premisas</a:t>
            </a:r>
            <a:r>
              <a:rPr lang="es-AR" i="1" dirty="0"/>
              <a:t> </a:t>
            </a:r>
            <a:r>
              <a:rPr lang="es-AR" dirty="0"/>
              <a:t>(“lo que sabemos”), </a:t>
            </a:r>
            <a:r>
              <a:rPr lang="es-AR" b="1" i="1" dirty="0"/>
              <a:t>Q </a:t>
            </a:r>
            <a:r>
              <a:rPr lang="es-AR" dirty="0"/>
              <a:t>representa</a:t>
            </a:r>
            <a:r>
              <a:rPr lang="en-001" dirty="0"/>
              <a:t> </a:t>
            </a:r>
            <a:r>
              <a:rPr lang="es-AR" dirty="0"/>
              <a:t>una o varias proposiciones que se llaman las </a:t>
            </a:r>
            <a:r>
              <a:rPr lang="es-AR" b="1" i="1" dirty="0"/>
              <a:t>conclusiones</a:t>
            </a:r>
            <a:r>
              <a:rPr lang="es-AR" i="1" dirty="0"/>
              <a:t> </a:t>
            </a:r>
            <a:r>
              <a:rPr lang="es-AR" dirty="0"/>
              <a:t>(“lo que queremos saber”). </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CCAA78BD-A78A-43DA-941C-5891874DDC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
        <p:nvSpPr>
          <p:cNvPr id="5" name="Rectángulo 4">
            <a:extLst>
              <a:ext uri="{FF2B5EF4-FFF2-40B4-BE49-F238E27FC236}">
                <a16:creationId xmlns:a16="http://schemas.microsoft.com/office/drawing/2014/main" id="{2D12EC11-05F0-4B70-B4AD-04DEE679FA1E}"/>
              </a:ext>
            </a:extLst>
          </p:cNvPr>
          <p:cNvSpPr/>
          <p:nvPr/>
        </p:nvSpPr>
        <p:spPr>
          <a:xfrm>
            <a:off x="4259304" y="1917156"/>
            <a:ext cx="3199587" cy="920252"/>
          </a:xfrm>
          <a:prstGeom prst="rect">
            <a:avLst/>
          </a:prstGeom>
        </p:spPr>
        <p:txBody>
          <a:bodyPr wrap="square">
            <a:spAutoFit/>
          </a:bodyPr>
          <a:lstStyle/>
          <a:p>
            <a:pPr algn="ctr">
              <a:lnSpc>
                <a:spcPct val="150000"/>
              </a:lnSpc>
              <a:spcAft>
                <a:spcPts val="0"/>
              </a:spcAft>
            </a:pPr>
            <a:r>
              <a:rPr lang="es-AR" sz="4000" b="1" i="1" dirty="0">
                <a:latin typeface="Calibri" panose="020F0502020204030204" pitchFamily="34" charset="0"/>
                <a:ea typeface="Calibri" panose="020F0502020204030204" pitchFamily="34" charset="0"/>
                <a:cs typeface="Calibri" panose="020F0502020204030204" pitchFamily="34" charset="0"/>
              </a:rPr>
              <a:t>P = &gt; Q </a:t>
            </a:r>
            <a:r>
              <a:rPr lang="en-001" sz="4000" b="1" i="1" dirty="0">
                <a:latin typeface="Calibri" panose="020F0502020204030204" pitchFamily="34" charset="0"/>
                <a:ea typeface="Calibri" panose="020F0502020204030204" pitchFamily="34" charset="0"/>
                <a:cs typeface="Calibri" panose="020F0502020204030204" pitchFamily="34" charset="0"/>
              </a:rPr>
              <a:t>     </a:t>
            </a:r>
            <a:r>
              <a:rPr lang="es-AR" sz="4000" i="1" dirty="0">
                <a:latin typeface="Calibri" panose="020F0502020204030204" pitchFamily="34" charset="0"/>
                <a:ea typeface="Calibri" panose="020F0502020204030204" pitchFamily="34" charset="0"/>
                <a:cs typeface="Calibri" panose="020F0502020204030204" pitchFamily="34" charset="0"/>
              </a:rPr>
              <a:t>(*)</a:t>
            </a:r>
            <a:endParaRPr lang="es-AR" sz="40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6293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BBD79-B0D3-418C-83FD-CE1367579342}"/>
              </a:ext>
            </a:extLst>
          </p:cNvPr>
          <p:cNvSpPr>
            <a:spLocks noGrp="1"/>
          </p:cNvSpPr>
          <p:nvPr>
            <p:ph type="title"/>
          </p:nvPr>
        </p:nvSpPr>
        <p:spPr>
          <a:xfrm>
            <a:off x="1248495" y="87381"/>
            <a:ext cx="10105305" cy="2015740"/>
          </a:xfrm>
        </p:spPr>
        <p:txBody>
          <a:bodyPr>
            <a:noAutofit/>
          </a:bodyPr>
          <a:lstStyle/>
          <a:p>
            <a:pPr algn="ctr">
              <a:lnSpc>
                <a:spcPct val="150000"/>
              </a:lnSpc>
            </a:pPr>
            <a:r>
              <a:rPr lang="es-AR" sz="3600" dirty="0"/>
              <a:t>Se puede considerar a un enunciado de la forma </a:t>
            </a:r>
            <a:br>
              <a:rPr lang="en-001" sz="3600" dirty="0"/>
            </a:br>
            <a:r>
              <a:rPr lang="es-AR" sz="3600" b="1" i="1" dirty="0"/>
              <a:t>P &lt;=&gt; Q </a:t>
            </a:r>
            <a:r>
              <a:rPr lang="en-001" sz="3600" b="1" i="1" dirty="0"/>
              <a:t> </a:t>
            </a:r>
            <a:r>
              <a:rPr lang="es-AR" sz="3600" dirty="0"/>
              <a:t>como dos teoremas.</a:t>
            </a:r>
          </a:p>
        </p:txBody>
      </p:sp>
      <p:sp>
        <p:nvSpPr>
          <p:cNvPr id="3" name="Marcador de contenido 2">
            <a:extLst>
              <a:ext uri="{FF2B5EF4-FFF2-40B4-BE49-F238E27FC236}">
                <a16:creationId xmlns:a16="http://schemas.microsoft.com/office/drawing/2014/main" id="{9CB720D3-EEA3-4422-B4DD-1A7C670E0F2E}"/>
              </a:ext>
            </a:extLst>
          </p:cNvPr>
          <p:cNvSpPr>
            <a:spLocks noGrp="1"/>
          </p:cNvSpPr>
          <p:nvPr>
            <p:ph idx="1"/>
          </p:nvPr>
        </p:nvSpPr>
        <p:spPr>
          <a:xfrm>
            <a:off x="1005840" y="2425633"/>
            <a:ext cx="10347960" cy="3986461"/>
          </a:xfrm>
        </p:spPr>
        <p:txBody>
          <a:bodyPr/>
          <a:lstStyle/>
          <a:p>
            <a:pPr marL="0" indent="0" algn="just">
              <a:lnSpc>
                <a:spcPct val="150000"/>
              </a:lnSpc>
              <a:buNone/>
            </a:pPr>
            <a:r>
              <a:rPr lang="es-AR" dirty="0"/>
              <a:t>Normalmente es más natural demostrar un resultado del tipo </a:t>
            </a:r>
            <a:r>
              <a:rPr lang="es-AR" b="1" dirty="0"/>
              <a:t>(*) </a:t>
            </a:r>
            <a:r>
              <a:rPr lang="es-AR" dirty="0"/>
              <a:t>empezando en las premisas </a:t>
            </a:r>
            <a:r>
              <a:rPr lang="es-AR" b="1" i="1" dirty="0"/>
              <a:t>P</a:t>
            </a:r>
            <a:r>
              <a:rPr lang="es-AR" i="1" dirty="0"/>
              <a:t> </a:t>
            </a:r>
            <a:r>
              <a:rPr lang="es-AR" dirty="0"/>
              <a:t>y procediendo sucesivamente hasta la conclusión </a:t>
            </a:r>
            <a:r>
              <a:rPr lang="es-AR" b="1" i="1" dirty="0"/>
              <a:t>Q. </a:t>
            </a:r>
            <a:endParaRPr lang="en-001" b="1" i="1" dirty="0"/>
          </a:p>
          <a:p>
            <a:pPr marL="0" indent="0" algn="just">
              <a:lnSpc>
                <a:spcPct val="150000"/>
              </a:lnSpc>
              <a:buNone/>
            </a:pPr>
            <a:r>
              <a:rPr lang="es-AR" dirty="0"/>
              <a:t>Esta técnica se llama una </a:t>
            </a:r>
            <a:r>
              <a:rPr lang="es-AR" b="1" dirty="0"/>
              <a:t>demostración directa</a:t>
            </a:r>
            <a:r>
              <a:rPr lang="es-AR" dirty="0"/>
              <a:t>. </a:t>
            </a:r>
          </a:p>
        </p:txBody>
      </p:sp>
      <p:pic>
        <p:nvPicPr>
          <p:cNvPr id="4" name="Imagen 3">
            <a:extLst>
              <a:ext uri="{FF2B5EF4-FFF2-40B4-BE49-F238E27FC236}">
                <a16:creationId xmlns:a16="http://schemas.microsoft.com/office/drawing/2014/main" id="{6E1E0469-6D0E-426D-A63A-DB21B555C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877626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4B236A-BE61-486F-BE66-BCD177FC2F3B}"/>
              </a:ext>
            </a:extLst>
          </p:cNvPr>
          <p:cNvSpPr>
            <a:spLocks noGrp="1"/>
          </p:cNvSpPr>
          <p:nvPr>
            <p:ph type="title"/>
          </p:nvPr>
        </p:nvSpPr>
        <p:spPr>
          <a:xfrm>
            <a:off x="1463040" y="129993"/>
            <a:ext cx="9890760" cy="1325563"/>
          </a:xfrm>
        </p:spPr>
        <p:txBody>
          <a:bodyPr>
            <a:normAutofit fontScale="90000"/>
          </a:bodyPr>
          <a:lstStyle/>
          <a:p>
            <a:pPr>
              <a:lnSpc>
                <a:spcPct val="150000"/>
              </a:lnSpc>
            </a:pPr>
            <a:r>
              <a:rPr lang="en-001" sz="3600" dirty="0"/>
              <a:t>A</a:t>
            </a:r>
            <a:r>
              <a:rPr lang="es-AR" sz="3600" dirty="0"/>
              <a:t> veces hay que dar una demostración indirecta de la implicación </a:t>
            </a:r>
            <a:r>
              <a:rPr lang="es-AR" sz="3600" b="1" i="1" dirty="0"/>
              <a:t>P </a:t>
            </a:r>
            <a:r>
              <a:rPr lang="es-AR" sz="3600" b="1" dirty="0"/>
              <a:t>=&gt; </a:t>
            </a:r>
            <a:r>
              <a:rPr lang="es-AR" sz="3600" b="1" i="1" dirty="0"/>
              <a:t>Q.</a:t>
            </a:r>
            <a:endParaRPr lang="es-AR" sz="3600" dirty="0"/>
          </a:p>
        </p:txBody>
      </p:sp>
      <p:sp>
        <p:nvSpPr>
          <p:cNvPr id="3" name="Marcador de contenido 2">
            <a:extLst>
              <a:ext uri="{FF2B5EF4-FFF2-40B4-BE49-F238E27FC236}">
                <a16:creationId xmlns:a16="http://schemas.microsoft.com/office/drawing/2014/main" id="{33764B7F-35E2-4A90-B48A-EDA667042ADB}"/>
              </a:ext>
            </a:extLst>
          </p:cNvPr>
          <p:cNvSpPr>
            <a:spLocks noGrp="1"/>
          </p:cNvSpPr>
          <p:nvPr>
            <p:ph idx="1"/>
          </p:nvPr>
        </p:nvSpPr>
        <p:spPr/>
        <p:txBody>
          <a:bodyPr/>
          <a:lstStyle/>
          <a:p>
            <a:pPr marL="0" indent="0">
              <a:lnSpc>
                <a:spcPct val="150000"/>
              </a:lnSpc>
              <a:buNone/>
            </a:pPr>
            <a:r>
              <a:rPr lang="es-AR" dirty="0"/>
              <a:t>En este caso partimos de que </a:t>
            </a:r>
            <a:r>
              <a:rPr lang="es-AR" b="1" i="1" dirty="0"/>
              <a:t>Q </a:t>
            </a:r>
            <a:r>
              <a:rPr lang="es-AR" b="1" dirty="0"/>
              <a:t>no es cierta</a:t>
            </a:r>
            <a:r>
              <a:rPr lang="es-AR" dirty="0"/>
              <a:t> y, sobre esta base,</a:t>
            </a:r>
            <a:r>
              <a:rPr lang="en-001" dirty="0"/>
              <a:t> </a:t>
            </a:r>
            <a:r>
              <a:rPr lang="es-AR" dirty="0"/>
              <a:t>probamos que </a:t>
            </a:r>
            <a:r>
              <a:rPr lang="es-AR" b="1" i="1" dirty="0"/>
              <a:t>P </a:t>
            </a:r>
            <a:r>
              <a:rPr lang="es-AR" b="1" dirty="0"/>
              <a:t>tampoco</a:t>
            </a:r>
            <a:r>
              <a:rPr lang="es-AR" dirty="0"/>
              <a:t> puede ser</a:t>
            </a:r>
            <a:r>
              <a:rPr lang="en-001" dirty="0"/>
              <a:t> </a:t>
            </a:r>
            <a:r>
              <a:rPr lang="es-AR" dirty="0"/>
              <a:t>cierta. </a:t>
            </a:r>
            <a:endParaRPr lang="en-001" dirty="0"/>
          </a:p>
          <a:p>
            <a:pPr marL="0" indent="0">
              <a:lnSpc>
                <a:spcPct val="150000"/>
              </a:lnSpc>
              <a:buNone/>
            </a:pPr>
            <a:r>
              <a:rPr lang="es-AR" dirty="0"/>
              <a:t>Esto es absolutamente legitimo porque se tiene la siguiente equivalencia:</a:t>
            </a:r>
          </a:p>
          <a:p>
            <a:pPr marL="0" indent="0" algn="ctr">
              <a:lnSpc>
                <a:spcPct val="150000"/>
              </a:lnSpc>
              <a:buNone/>
            </a:pPr>
            <a:r>
              <a:rPr lang="es-AR" b="1" i="1" dirty="0"/>
              <a:t>P </a:t>
            </a:r>
            <a:r>
              <a:rPr lang="es-AR" b="1" dirty="0"/>
              <a:t>=&gt; </a:t>
            </a:r>
            <a:r>
              <a:rPr lang="es-AR" b="1" i="1" dirty="0"/>
              <a:t>Q </a:t>
            </a:r>
            <a:r>
              <a:rPr lang="es-AR" b="1" dirty="0"/>
              <a:t>es equivalente a no </a:t>
            </a:r>
            <a:r>
              <a:rPr lang="es-AR" b="1" i="1" dirty="0"/>
              <a:t>Q </a:t>
            </a:r>
            <a:r>
              <a:rPr lang="es-AR" b="1" dirty="0"/>
              <a:t>= &gt; no </a:t>
            </a:r>
            <a:r>
              <a:rPr lang="es-AR" b="1" i="1" dirty="0"/>
              <a:t>P</a:t>
            </a:r>
            <a:endParaRPr lang="es-AR" dirty="0"/>
          </a:p>
        </p:txBody>
      </p:sp>
      <p:pic>
        <p:nvPicPr>
          <p:cNvPr id="4" name="Imagen 3">
            <a:extLst>
              <a:ext uri="{FF2B5EF4-FFF2-40B4-BE49-F238E27FC236}">
                <a16:creationId xmlns:a16="http://schemas.microsoft.com/office/drawing/2014/main" id="{E84871B8-04C6-4943-9027-C420050F3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56467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E7814C2-FA3A-4753-8DCF-7F1975BEDCF1}"/>
              </a:ext>
            </a:extLst>
          </p:cNvPr>
          <p:cNvSpPr>
            <a:spLocks noGrp="1"/>
          </p:cNvSpPr>
          <p:nvPr>
            <p:ph idx="1"/>
          </p:nvPr>
        </p:nvSpPr>
        <p:spPr>
          <a:xfrm>
            <a:off x="1345473" y="862149"/>
            <a:ext cx="10021389" cy="5536883"/>
          </a:xfrm>
        </p:spPr>
        <p:txBody>
          <a:bodyPr>
            <a:normAutofit fontScale="85000" lnSpcReduction="10000"/>
          </a:bodyPr>
          <a:lstStyle/>
          <a:p>
            <a:pPr marL="0" indent="0">
              <a:lnSpc>
                <a:spcPct val="150000"/>
              </a:lnSpc>
              <a:buNone/>
            </a:pPr>
            <a:r>
              <a:rPr lang="es-AR" dirty="0"/>
              <a:t>Es útil ver como esta regla de la lógica se aplica a algunos ejemplos concretos:</a:t>
            </a:r>
          </a:p>
          <a:p>
            <a:pPr marL="0" indent="0" algn="ctr">
              <a:lnSpc>
                <a:spcPct val="150000"/>
              </a:lnSpc>
              <a:buNone/>
            </a:pPr>
            <a:r>
              <a:rPr lang="es-AR" b="1" i="1" dirty="0"/>
              <a:t>Si llueve, la hierba se moja</a:t>
            </a:r>
            <a:endParaRPr lang="es-AR" dirty="0"/>
          </a:p>
          <a:p>
            <a:pPr marL="0" indent="0">
              <a:lnSpc>
                <a:spcPct val="150000"/>
              </a:lnSpc>
              <a:buNone/>
            </a:pPr>
            <a:r>
              <a:rPr lang="es-AR" dirty="0"/>
              <a:t>afirma exactamente lo mismo que</a:t>
            </a:r>
          </a:p>
          <a:p>
            <a:pPr marL="0" indent="0" algn="ctr">
              <a:lnSpc>
                <a:spcPct val="150000"/>
              </a:lnSpc>
              <a:buNone/>
            </a:pPr>
            <a:r>
              <a:rPr lang="es-AR" b="1" i="1" dirty="0"/>
              <a:t>Si la hierba no se moja, entonces no llueve</a:t>
            </a:r>
            <a:r>
              <a:rPr lang="es-AR" i="1" dirty="0"/>
              <a:t>.</a:t>
            </a:r>
            <a:endParaRPr lang="es-AR" dirty="0"/>
          </a:p>
          <a:p>
            <a:pPr marL="0" indent="0">
              <a:lnSpc>
                <a:spcPct val="150000"/>
              </a:lnSpc>
              <a:buNone/>
            </a:pPr>
            <a:r>
              <a:rPr lang="es-AR" dirty="0"/>
              <a:t>Si </a:t>
            </a:r>
            <a:r>
              <a:rPr lang="es-AR" i="1" dirty="0"/>
              <a:t>T </a:t>
            </a:r>
            <a:r>
              <a:rPr lang="es-AR" dirty="0"/>
              <a:t>designa a un triángulo, entonces</a:t>
            </a:r>
          </a:p>
          <a:p>
            <a:pPr marL="0" indent="0" algn="ctr">
              <a:lnSpc>
                <a:spcPct val="150000"/>
              </a:lnSpc>
              <a:buNone/>
            </a:pPr>
            <a:r>
              <a:rPr lang="es-AR" b="1" i="1" dirty="0"/>
              <a:t>La igualdad de ángulos en la base de T implica que T es isósceles</a:t>
            </a:r>
            <a:endParaRPr lang="es-AR" dirty="0"/>
          </a:p>
          <a:p>
            <a:pPr marL="0" indent="0">
              <a:lnSpc>
                <a:spcPct val="150000"/>
              </a:lnSpc>
              <a:buNone/>
            </a:pPr>
            <a:r>
              <a:rPr lang="es-AR" dirty="0"/>
              <a:t>afirma exactamente lo mismo que</a:t>
            </a:r>
          </a:p>
          <a:p>
            <a:pPr marL="0" indent="0" algn="ctr">
              <a:lnSpc>
                <a:spcPct val="150000"/>
              </a:lnSpc>
              <a:buNone/>
            </a:pPr>
            <a:r>
              <a:rPr lang="es-AR" b="1" i="1" dirty="0"/>
              <a:t>Si T no es isósceles, entonces sus ángulos en la base son distintos.</a:t>
            </a:r>
            <a:endParaRPr lang="es-AR" dirty="0"/>
          </a:p>
        </p:txBody>
      </p:sp>
      <p:pic>
        <p:nvPicPr>
          <p:cNvPr id="4" name="Imagen 3">
            <a:extLst>
              <a:ext uri="{FF2B5EF4-FFF2-40B4-BE49-F238E27FC236}">
                <a16:creationId xmlns:a16="http://schemas.microsoft.com/office/drawing/2014/main" id="{80A0A3E0-B283-466D-AA87-6A05AC6846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346459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C1B92-66EF-4042-AC01-A0C448A36B48}"/>
              </a:ext>
            </a:extLst>
          </p:cNvPr>
          <p:cNvSpPr>
            <a:spLocks noGrp="1"/>
          </p:cNvSpPr>
          <p:nvPr>
            <p:ph type="title"/>
          </p:nvPr>
        </p:nvSpPr>
        <p:spPr>
          <a:xfrm>
            <a:off x="1414549" y="18255"/>
            <a:ext cx="9773194" cy="1325563"/>
          </a:xfrm>
        </p:spPr>
        <p:txBody>
          <a:bodyPr/>
          <a:lstStyle/>
          <a:p>
            <a:r>
              <a:rPr lang="en-001" b="1" dirty="0"/>
              <a:t>D</a:t>
            </a:r>
            <a:r>
              <a:rPr lang="es-AR" b="1" dirty="0" err="1"/>
              <a:t>emostración</a:t>
            </a:r>
            <a:r>
              <a:rPr lang="es-AR" b="1" dirty="0"/>
              <a:t> por </a:t>
            </a:r>
            <a:r>
              <a:rPr lang="en-001" b="1" dirty="0"/>
              <a:t>C</a:t>
            </a:r>
            <a:r>
              <a:rPr lang="es-AR" b="1" dirty="0" err="1"/>
              <a:t>ontradicción</a:t>
            </a:r>
            <a:endParaRPr lang="es-AR" dirty="0"/>
          </a:p>
        </p:txBody>
      </p:sp>
      <p:sp>
        <p:nvSpPr>
          <p:cNvPr id="3" name="Marcador de contenido 2">
            <a:extLst>
              <a:ext uri="{FF2B5EF4-FFF2-40B4-BE49-F238E27FC236}">
                <a16:creationId xmlns:a16="http://schemas.microsoft.com/office/drawing/2014/main" id="{990A4E3F-1AD6-4E44-971F-6F6BE2643C20}"/>
              </a:ext>
            </a:extLst>
          </p:cNvPr>
          <p:cNvSpPr>
            <a:spLocks noGrp="1"/>
          </p:cNvSpPr>
          <p:nvPr>
            <p:ph idx="1"/>
          </p:nvPr>
        </p:nvSpPr>
        <p:spPr>
          <a:xfrm>
            <a:off x="1248494" y="1825624"/>
            <a:ext cx="10105305" cy="4575175"/>
          </a:xfrm>
        </p:spPr>
        <p:txBody>
          <a:bodyPr>
            <a:normAutofit lnSpcReduction="10000"/>
          </a:bodyPr>
          <a:lstStyle/>
          <a:p>
            <a:pPr marL="0" indent="0" algn="just">
              <a:lnSpc>
                <a:spcPct val="150000"/>
              </a:lnSpc>
              <a:buNone/>
            </a:pPr>
            <a:r>
              <a:rPr lang="es-AR" dirty="0"/>
              <a:t>Hay un tercer método de demostración que es útil a veces. Se llama </a:t>
            </a:r>
            <a:r>
              <a:rPr lang="es-AR" b="1" dirty="0"/>
              <a:t>demostración por contradicción</a:t>
            </a:r>
            <a:r>
              <a:rPr lang="es-AR" dirty="0"/>
              <a:t>.</a:t>
            </a:r>
          </a:p>
          <a:p>
            <a:pPr marL="0" indent="0" algn="just">
              <a:lnSpc>
                <a:spcPct val="150000"/>
              </a:lnSpc>
              <a:buNone/>
            </a:pPr>
            <a:r>
              <a:rPr lang="es-AR" dirty="0"/>
              <a:t>Se basa en un principio lógico fundamental: es imposible que una cadena de inferencias validas vaya de una proposición verdadera a una falsa. Por tanto, si tenemos una proposición </a:t>
            </a:r>
            <a:r>
              <a:rPr lang="es-AR" i="1" dirty="0"/>
              <a:t>R </a:t>
            </a:r>
            <a:r>
              <a:rPr lang="es-AR" dirty="0"/>
              <a:t>y deducimos una contradicción de la suposición de que </a:t>
            </a:r>
            <a:r>
              <a:rPr lang="es-AR" i="1" dirty="0"/>
              <a:t>R </a:t>
            </a:r>
            <a:r>
              <a:rPr lang="es-AR" dirty="0"/>
              <a:t>sea falsa, se deduce que </a:t>
            </a:r>
            <a:r>
              <a:rPr lang="es-AR" i="1" dirty="0"/>
              <a:t>R </a:t>
            </a:r>
            <a:r>
              <a:rPr lang="es-AR" dirty="0"/>
              <a:t>debe ser verdadera.</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472640C0-68F3-4360-8B2B-CAC80CB463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911998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A4460E-F6B7-4218-80ED-3A93A658A941}"/>
              </a:ext>
            </a:extLst>
          </p:cNvPr>
          <p:cNvSpPr>
            <a:spLocks noGrp="1"/>
          </p:cNvSpPr>
          <p:nvPr>
            <p:ph type="title"/>
          </p:nvPr>
        </p:nvSpPr>
        <p:spPr>
          <a:xfrm>
            <a:off x="1423851" y="18255"/>
            <a:ext cx="9929949" cy="1325563"/>
          </a:xfrm>
        </p:spPr>
        <p:txBody>
          <a:bodyPr/>
          <a:lstStyle/>
          <a:p>
            <a:r>
              <a:rPr lang="es-AR" dirty="0"/>
              <a:t>Ejemplo</a:t>
            </a:r>
          </a:p>
        </p:txBody>
      </p:sp>
      <p:sp>
        <p:nvSpPr>
          <p:cNvPr id="3" name="Marcador de contenido 2">
            <a:extLst>
              <a:ext uri="{FF2B5EF4-FFF2-40B4-BE49-F238E27FC236}">
                <a16:creationId xmlns:a16="http://schemas.microsoft.com/office/drawing/2014/main" id="{AA0A5671-DC2B-42AC-BE60-D4A4791656B8}"/>
              </a:ext>
            </a:extLst>
          </p:cNvPr>
          <p:cNvSpPr>
            <a:spLocks noGrp="1"/>
          </p:cNvSpPr>
          <p:nvPr>
            <p:ph idx="1"/>
          </p:nvPr>
        </p:nvSpPr>
        <p:spPr>
          <a:xfrm>
            <a:off x="838200" y="1227910"/>
            <a:ext cx="10515600" cy="5251268"/>
          </a:xfrm>
        </p:spPr>
        <p:txBody>
          <a:bodyPr>
            <a:normAutofit fontScale="70000" lnSpcReduction="20000"/>
          </a:bodyPr>
          <a:lstStyle/>
          <a:p>
            <a:pPr marL="0" indent="0" algn="just">
              <a:lnSpc>
                <a:spcPct val="170000"/>
              </a:lnSpc>
              <a:buNone/>
            </a:pPr>
            <a:r>
              <a:rPr lang="es-AR" dirty="0"/>
              <a:t>Usar tres métodos distintos para probar que</a:t>
            </a:r>
            <a:r>
              <a:rPr lang="en-001" dirty="0"/>
              <a:t> : </a:t>
            </a:r>
            <a:r>
              <a:rPr lang="es-AR" dirty="0"/>
              <a:t>—</a:t>
            </a:r>
            <a:r>
              <a:rPr lang="es-AR" i="1" dirty="0"/>
              <a:t>x 2 </a:t>
            </a:r>
            <a:r>
              <a:rPr lang="es-AR" dirty="0"/>
              <a:t>+ 5x — 4 &gt; 0 </a:t>
            </a:r>
            <a:r>
              <a:rPr lang="es-AR" i="1" dirty="0"/>
              <a:t>=$■ x </a:t>
            </a:r>
            <a:r>
              <a:rPr lang="es-AR" dirty="0"/>
              <a:t>&gt; 0</a:t>
            </a:r>
          </a:p>
          <a:p>
            <a:pPr marL="0" indent="0" algn="just">
              <a:lnSpc>
                <a:spcPct val="170000"/>
              </a:lnSpc>
              <a:buNone/>
            </a:pPr>
            <a:r>
              <a:rPr lang="es-AR" i="1" dirty="0"/>
              <a:t>Solución:</a:t>
            </a:r>
            <a:endParaRPr lang="es-AR" dirty="0"/>
          </a:p>
          <a:p>
            <a:pPr marL="0" indent="0" algn="just">
              <a:lnSpc>
                <a:spcPct val="170000"/>
              </a:lnSpc>
              <a:buNone/>
            </a:pPr>
            <a:r>
              <a:rPr lang="es-AR" dirty="0"/>
              <a:t>(a) </a:t>
            </a:r>
            <a:r>
              <a:rPr lang="es-AR" b="1" i="1" dirty="0"/>
              <a:t>Demostración directa: </a:t>
            </a:r>
            <a:r>
              <a:rPr lang="es-AR" dirty="0"/>
              <a:t>Supongamos que — </a:t>
            </a:r>
            <a:r>
              <a:rPr lang="es-AR" i="1" dirty="0"/>
              <a:t>x 2 + 5x — 4 </a:t>
            </a:r>
            <a:r>
              <a:rPr lang="es-AR" dirty="0"/>
              <a:t>&gt; 0. Sumando </a:t>
            </a:r>
            <a:r>
              <a:rPr lang="es-AR" i="1" dirty="0"/>
              <a:t>x 2 + </a:t>
            </a:r>
            <a:r>
              <a:rPr lang="es-AR" dirty="0"/>
              <a:t>4 a cada</a:t>
            </a:r>
            <a:r>
              <a:rPr lang="en-001" dirty="0"/>
              <a:t> </a:t>
            </a:r>
            <a:r>
              <a:rPr lang="es-AR" dirty="0"/>
              <a:t>miembro de la desigualdad se tiene </a:t>
            </a:r>
            <a:r>
              <a:rPr lang="es-AR" i="1" dirty="0"/>
              <a:t>5x &gt; x 2 + </a:t>
            </a:r>
            <a:r>
              <a:rPr lang="es-AR" dirty="0"/>
              <a:t>4. Puesto que </a:t>
            </a:r>
            <a:r>
              <a:rPr lang="es-AR" i="1" dirty="0"/>
              <a:t>x 2 + 4 </a:t>
            </a:r>
            <a:r>
              <a:rPr lang="es-AR" dirty="0"/>
              <a:t>&gt; 4, para todo </a:t>
            </a:r>
            <a:r>
              <a:rPr lang="es-AR" i="1" dirty="0"/>
              <a:t>x,</a:t>
            </a:r>
            <a:r>
              <a:rPr lang="en-001" i="1" dirty="0"/>
              <a:t> </a:t>
            </a:r>
            <a:r>
              <a:rPr lang="es-AR" dirty="0"/>
              <a:t>tenemos que </a:t>
            </a:r>
            <a:r>
              <a:rPr lang="es-AR" i="1" dirty="0"/>
              <a:t>5x &gt; </a:t>
            </a:r>
            <a:r>
              <a:rPr lang="es-AR" dirty="0"/>
              <a:t>4, y así </a:t>
            </a:r>
            <a:r>
              <a:rPr lang="es-AR" i="1" dirty="0"/>
              <a:t>x &gt; </a:t>
            </a:r>
            <a:r>
              <a:rPr lang="es-AR" dirty="0"/>
              <a:t>4/5. En particular, </a:t>
            </a:r>
            <a:r>
              <a:rPr lang="es-AR" i="1" dirty="0"/>
              <a:t>x </a:t>
            </a:r>
            <a:r>
              <a:rPr lang="es-AR" dirty="0"/>
              <a:t>&gt; 0.</a:t>
            </a:r>
          </a:p>
          <a:p>
            <a:pPr marL="0" indent="0" algn="just">
              <a:lnSpc>
                <a:spcPct val="170000"/>
              </a:lnSpc>
              <a:buNone/>
            </a:pPr>
            <a:r>
              <a:rPr lang="es-AR" dirty="0"/>
              <a:t>(b) </a:t>
            </a:r>
            <a:r>
              <a:rPr lang="es-AR" b="1" i="1" dirty="0"/>
              <a:t>Demostración indirecta: </a:t>
            </a:r>
            <a:r>
              <a:rPr lang="es-AR" dirty="0"/>
              <a:t>Supongamos que </a:t>
            </a:r>
            <a:r>
              <a:rPr lang="es-AR" i="1" dirty="0"/>
              <a:t>x &lt; </a:t>
            </a:r>
            <a:r>
              <a:rPr lang="es-AR" dirty="0"/>
              <a:t>0. Entonces </a:t>
            </a:r>
            <a:r>
              <a:rPr lang="es-AR" i="1" dirty="0"/>
              <a:t>5x &lt; </a:t>
            </a:r>
            <a:r>
              <a:rPr lang="es-AR" dirty="0"/>
              <a:t>0 y así </a:t>
            </a:r>
            <a:r>
              <a:rPr lang="es-AR" i="1" dirty="0"/>
              <a:t>—x 2 + 5x — 4</a:t>
            </a:r>
            <a:r>
              <a:rPr lang="en-001" i="1" dirty="0"/>
              <a:t> </a:t>
            </a:r>
            <a:r>
              <a:rPr lang="es-AR" dirty="0"/>
              <a:t>es &lt; 0 por ser la suma de tres números no positivos.</a:t>
            </a:r>
          </a:p>
          <a:p>
            <a:pPr marL="0" indent="0" algn="just">
              <a:lnSpc>
                <a:spcPct val="170000"/>
              </a:lnSpc>
              <a:buNone/>
            </a:pPr>
            <a:r>
              <a:rPr lang="es-AR" dirty="0"/>
              <a:t>(c) </a:t>
            </a:r>
            <a:r>
              <a:rPr lang="es-AR" b="1" i="1" dirty="0"/>
              <a:t>Demostración por contradicción</a:t>
            </a:r>
            <a:r>
              <a:rPr lang="es-AR" i="1" dirty="0"/>
              <a:t>: </a:t>
            </a:r>
            <a:r>
              <a:rPr lang="es-AR" dirty="0"/>
              <a:t>Supongamos que el enunciado no es cierto. Entonces</a:t>
            </a:r>
            <a:r>
              <a:rPr lang="en-001" dirty="0"/>
              <a:t> </a:t>
            </a:r>
            <a:r>
              <a:rPr lang="es-AR" dirty="0"/>
              <a:t>tiene que existir un </a:t>
            </a:r>
            <a:r>
              <a:rPr lang="es-AR" i="1" dirty="0"/>
              <a:t>x </a:t>
            </a:r>
            <a:r>
              <a:rPr lang="es-AR" dirty="0"/>
              <a:t>tal que — </a:t>
            </a:r>
            <a:r>
              <a:rPr lang="es-AR" i="1" dirty="0"/>
              <a:t>x 2 -\- 5x — 4 </a:t>
            </a:r>
            <a:r>
              <a:rPr lang="es-AR" dirty="0"/>
              <a:t>&gt; O y x &lt; 0. Pero si </a:t>
            </a:r>
            <a:r>
              <a:rPr lang="es-AR" i="1" dirty="0"/>
              <a:t>x </a:t>
            </a:r>
            <a:r>
              <a:rPr lang="es-AR" dirty="0"/>
              <a:t>&lt; 0, entonces</a:t>
            </a:r>
            <a:r>
              <a:rPr lang="en-001" dirty="0"/>
              <a:t> </a:t>
            </a:r>
            <a:r>
              <a:rPr lang="es-AR" i="1" dirty="0"/>
              <a:t>—x 2 + 5x — 4 &lt; —x 2 </a:t>
            </a:r>
            <a:r>
              <a:rPr lang="es-AR" dirty="0"/>
              <a:t>— 4 &lt; —4, y así hemos llegado a una contradicción.</a:t>
            </a:r>
          </a:p>
          <a:p>
            <a:pPr marL="0" indent="0" algn="just">
              <a:lnSpc>
                <a:spcPct val="170000"/>
              </a:lnSpc>
              <a:buNone/>
            </a:pPr>
            <a:endParaRPr lang="es-AR" dirty="0"/>
          </a:p>
        </p:txBody>
      </p:sp>
      <p:pic>
        <p:nvPicPr>
          <p:cNvPr id="4" name="Imagen 3">
            <a:extLst>
              <a:ext uri="{FF2B5EF4-FFF2-40B4-BE49-F238E27FC236}">
                <a16:creationId xmlns:a16="http://schemas.microsoft.com/office/drawing/2014/main" id="{856C5561-4F96-4ADB-A6EB-9FF48B357D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282107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AFC3A6-0F4D-48CE-BDC7-61B7E8BE94FD}"/>
              </a:ext>
            </a:extLst>
          </p:cNvPr>
          <p:cNvSpPr>
            <a:spLocks noGrp="1"/>
          </p:cNvSpPr>
          <p:nvPr>
            <p:ph type="title"/>
          </p:nvPr>
        </p:nvSpPr>
        <p:spPr>
          <a:xfrm>
            <a:off x="1423851" y="18255"/>
            <a:ext cx="8438606" cy="1325563"/>
          </a:xfrm>
        </p:spPr>
        <p:txBody>
          <a:bodyPr/>
          <a:lstStyle/>
          <a:p>
            <a:r>
              <a:rPr lang="es-AR" b="1" dirty="0"/>
              <a:t>Razonamientos deductivo e inductivo</a:t>
            </a:r>
            <a:endParaRPr lang="es-AR" dirty="0"/>
          </a:p>
        </p:txBody>
      </p:sp>
      <p:sp>
        <p:nvSpPr>
          <p:cNvPr id="3" name="Marcador de contenido 2">
            <a:extLst>
              <a:ext uri="{FF2B5EF4-FFF2-40B4-BE49-F238E27FC236}">
                <a16:creationId xmlns:a16="http://schemas.microsoft.com/office/drawing/2014/main" id="{6CAE37C3-1D87-4D57-84FA-F899E4E1D3CC}"/>
              </a:ext>
            </a:extLst>
          </p:cNvPr>
          <p:cNvSpPr>
            <a:spLocks noGrp="1"/>
          </p:cNvSpPr>
          <p:nvPr>
            <p:ph idx="1"/>
          </p:nvPr>
        </p:nvSpPr>
        <p:spPr>
          <a:xfrm>
            <a:off x="953588" y="1343818"/>
            <a:ext cx="10515601" cy="4983683"/>
          </a:xfrm>
        </p:spPr>
        <p:txBody>
          <a:bodyPr>
            <a:normAutofit/>
          </a:bodyPr>
          <a:lstStyle/>
          <a:p>
            <a:pPr marL="0" indent="0" algn="just">
              <a:buNone/>
            </a:pPr>
            <a:r>
              <a:rPr lang="es-AR" b="1" i="1" dirty="0"/>
              <a:t>razonamiento deductivo</a:t>
            </a:r>
            <a:r>
              <a:rPr lang="en-001" b="1" i="1" dirty="0"/>
              <a:t>:</a:t>
            </a:r>
            <a:r>
              <a:rPr lang="es-AR" dirty="0"/>
              <a:t> razonamiento basado en reglas lógicas</a:t>
            </a:r>
            <a:r>
              <a:rPr lang="en-001" dirty="0"/>
              <a:t>.</a:t>
            </a:r>
          </a:p>
          <a:p>
            <a:pPr marL="0" indent="0" algn="just">
              <a:buNone/>
            </a:pPr>
            <a:r>
              <a:rPr lang="es-AR" b="1" i="1" dirty="0"/>
              <a:t>razonamiento inductivo</a:t>
            </a:r>
            <a:r>
              <a:rPr lang="en-001" b="1" i="1" dirty="0"/>
              <a:t>:</a:t>
            </a:r>
            <a:r>
              <a:rPr lang="es-AR" i="1" dirty="0"/>
              <a:t> </a:t>
            </a:r>
            <a:r>
              <a:rPr lang="es-AR" dirty="0"/>
              <a:t>Este tipo de proceso saca conclusiones generales basándose solo en unas pocas (o muchas) observaciones</a:t>
            </a:r>
            <a:r>
              <a:rPr lang="en-001" dirty="0"/>
              <a:t>.</a:t>
            </a:r>
          </a:p>
          <a:p>
            <a:pPr marL="0" indent="0" algn="just">
              <a:buNone/>
            </a:pPr>
            <a:r>
              <a:rPr lang="en-001" dirty="0"/>
              <a:t>E</a:t>
            </a:r>
            <a:r>
              <a:rPr lang="es-AR" dirty="0" err="1"/>
              <a:t>jemplo</a:t>
            </a:r>
            <a:r>
              <a:rPr lang="en-001" dirty="0"/>
              <a:t>:</a:t>
            </a:r>
            <a:r>
              <a:rPr lang="es-AR" dirty="0"/>
              <a:t> la afirmación de que “el índice de precios ha aumentado cada año durante los últimos </a:t>
            </a:r>
            <a:r>
              <a:rPr lang="es-AR" i="1" dirty="0"/>
              <a:t>n </a:t>
            </a:r>
            <a:r>
              <a:rPr lang="es-AR" dirty="0"/>
              <a:t>años; por tanto, aumentara el año próximo también”</a:t>
            </a:r>
            <a:r>
              <a:rPr lang="en-001" dirty="0"/>
              <a:t>.</a:t>
            </a:r>
          </a:p>
          <a:p>
            <a:pPr marL="0" indent="0" algn="ctr">
              <a:buNone/>
            </a:pPr>
            <a:r>
              <a:rPr lang="es-AR" b="1" dirty="0"/>
              <a:t>El razonamiento inductivo no se considera una forma de demostración matemática.</a:t>
            </a:r>
            <a:endParaRPr lang="es-AR" dirty="0"/>
          </a:p>
          <a:p>
            <a:pPr marL="0" indent="0" algn="just">
              <a:buNone/>
            </a:pPr>
            <a:r>
              <a:rPr lang="en-001" dirty="0"/>
              <a:t>E</a:t>
            </a:r>
            <a:r>
              <a:rPr lang="es-AR" dirty="0"/>
              <a:t>n economía de la empresa, el hecho de que los beneficios de una compañía hayan</a:t>
            </a:r>
            <a:r>
              <a:rPr lang="en-001" dirty="0"/>
              <a:t> </a:t>
            </a:r>
            <a:r>
              <a:rPr lang="es-AR" dirty="0"/>
              <a:t>crecido durante los últimos 20 años no es garantía de que crecerán el presente año</a:t>
            </a:r>
          </a:p>
        </p:txBody>
      </p:sp>
      <p:pic>
        <p:nvPicPr>
          <p:cNvPr id="4" name="Imagen 3">
            <a:extLst>
              <a:ext uri="{FF2B5EF4-FFF2-40B4-BE49-F238E27FC236}">
                <a16:creationId xmlns:a16="http://schemas.microsoft.com/office/drawing/2014/main" id="{32C42AB2-DE34-47BF-BB3C-8023988996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
        <p:nvSpPr>
          <p:cNvPr id="5" name="CuadroTexto 4">
            <a:extLst>
              <a:ext uri="{FF2B5EF4-FFF2-40B4-BE49-F238E27FC236}">
                <a16:creationId xmlns:a16="http://schemas.microsoft.com/office/drawing/2014/main" id="{7B02B368-0EE6-49E1-9E4E-1566E88F77E8}"/>
              </a:ext>
            </a:extLst>
          </p:cNvPr>
          <p:cNvSpPr txBox="1"/>
          <p:nvPr/>
        </p:nvSpPr>
        <p:spPr>
          <a:xfrm>
            <a:off x="10202092" y="6293391"/>
            <a:ext cx="1267097" cy="369332"/>
          </a:xfrm>
          <a:prstGeom prst="rect">
            <a:avLst/>
          </a:prstGeom>
          <a:solidFill>
            <a:schemeClr val="accent4">
              <a:lumMod val="60000"/>
              <a:lumOff val="40000"/>
            </a:schemeClr>
          </a:solidFill>
        </p:spPr>
        <p:txBody>
          <a:bodyPr wrap="square" rtlCol="0">
            <a:spAutoFit/>
          </a:bodyPr>
          <a:lstStyle/>
          <a:p>
            <a:r>
              <a:rPr lang="en-001" b="1" dirty="0"/>
              <a:t>V</a:t>
            </a:r>
            <a:r>
              <a:rPr lang="es-AR" b="1" dirty="0"/>
              <a:t>e</a:t>
            </a:r>
            <a:r>
              <a:rPr lang="en-001" b="1" dirty="0"/>
              <a:t>r </a:t>
            </a:r>
            <a:r>
              <a:rPr lang="es-AR" b="1" dirty="0"/>
              <a:t>V</a:t>
            </a:r>
            <a:r>
              <a:rPr lang="en-001" b="1" dirty="0" err="1"/>
              <a:t>i</a:t>
            </a:r>
            <a:r>
              <a:rPr lang="es-AR" b="1" dirty="0"/>
              <a:t>d</a:t>
            </a:r>
            <a:r>
              <a:rPr lang="en-001" b="1" dirty="0" err="1"/>
              <a:t>eo</a:t>
            </a:r>
            <a:endParaRPr lang="es-AR" b="1" dirty="0"/>
          </a:p>
        </p:txBody>
      </p:sp>
    </p:spTree>
    <p:extLst>
      <p:ext uri="{BB962C8B-B14F-4D97-AF65-F5344CB8AC3E}">
        <p14:creationId xmlns:p14="http://schemas.microsoft.com/office/powerpoint/2010/main" val="3365273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90C6E5-8E7B-4D59-9050-C0D99C512871}"/>
              </a:ext>
            </a:extLst>
          </p:cNvPr>
          <p:cNvSpPr>
            <a:spLocks noGrp="1"/>
          </p:cNvSpPr>
          <p:nvPr>
            <p:ph type="title"/>
          </p:nvPr>
        </p:nvSpPr>
        <p:spPr>
          <a:xfrm>
            <a:off x="1567543" y="145529"/>
            <a:ext cx="10196552" cy="938688"/>
          </a:xfrm>
        </p:spPr>
        <p:txBody>
          <a:bodyPr>
            <a:normAutofit/>
          </a:bodyPr>
          <a:lstStyle/>
          <a:p>
            <a:r>
              <a:rPr lang="es-AR" b="1" dirty="0"/>
              <a:t>Introducción</a:t>
            </a:r>
            <a:endParaRPr lang="es-AR" dirty="0"/>
          </a:p>
        </p:txBody>
      </p:sp>
      <p:sp>
        <p:nvSpPr>
          <p:cNvPr id="3" name="Marcador de contenido 2">
            <a:extLst>
              <a:ext uri="{FF2B5EF4-FFF2-40B4-BE49-F238E27FC236}">
                <a16:creationId xmlns:a16="http://schemas.microsoft.com/office/drawing/2014/main" id="{726D11BA-5F6C-4233-A864-25241A8BBC69}"/>
              </a:ext>
            </a:extLst>
          </p:cNvPr>
          <p:cNvSpPr>
            <a:spLocks noGrp="1"/>
          </p:cNvSpPr>
          <p:nvPr>
            <p:ph idx="1"/>
          </p:nvPr>
        </p:nvSpPr>
        <p:spPr>
          <a:xfrm>
            <a:off x="1248495" y="1304448"/>
            <a:ext cx="10515600" cy="5408023"/>
          </a:xfrm>
        </p:spPr>
        <p:txBody>
          <a:bodyPr>
            <a:normAutofit fontScale="70000" lnSpcReduction="20000"/>
          </a:bodyPr>
          <a:lstStyle/>
          <a:p>
            <a:pPr marL="0" indent="0" algn="just">
              <a:lnSpc>
                <a:spcPct val="170000"/>
              </a:lnSpc>
              <a:buNone/>
            </a:pPr>
            <a:r>
              <a:rPr lang="es-AR" dirty="0"/>
              <a:t>Aprender los métodos matemáticos básicos es indispensable para entender la </a:t>
            </a:r>
            <a:r>
              <a:rPr lang="es-AR" b="1" dirty="0"/>
              <a:t>teoría económica</a:t>
            </a:r>
            <a:r>
              <a:rPr lang="es-AR" dirty="0"/>
              <a:t>. </a:t>
            </a:r>
            <a:endParaRPr lang="en-001" dirty="0"/>
          </a:p>
          <a:p>
            <a:pPr marL="0" indent="0" algn="just">
              <a:lnSpc>
                <a:spcPct val="170000"/>
              </a:lnSpc>
              <a:buNone/>
            </a:pPr>
            <a:r>
              <a:rPr lang="es-AR" dirty="0"/>
              <a:t>Por desgracia, estudiar matemáticas es para muchos algo parecido a tomar una medicina amarga, absolutamente necesaria, pero desagradable en extremo. </a:t>
            </a:r>
            <a:endParaRPr lang="en-001" dirty="0"/>
          </a:p>
          <a:p>
            <a:pPr marL="0" indent="0" algn="just">
              <a:lnSpc>
                <a:spcPct val="170000"/>
              </a:lnSpc>
              <a:buNone/>
            </a:pPr>
            <a:endParaRPr lang="es-AR" dirty="0"/>
          </a:p>
          <a:p>
            <a:pPr marL="0" indent="0" algn="just">
              <a:lnSpc>
                <a:spcPct val="170000"/>
              </a:lnSpc>
              <a:buNone/>
            </a:pPr>
            <a:r>
              <a:rPr lang="es-AR" dirty="0"/>
              <a:t>La principal </a:t>
            </a:r>
            <a:r>
              <a:rPr lang="es-AR" b="1" dirty="0"/>
              <a:t>conexión entre las matemáticas y la economía </a:t>
            </a:r>
            <a:r>
              <a:rPr lang="es-AR" dirty="0"/>
              <a:t>surge del hecho de que la realidad económica o, una parte de ella, puede describirse adecuadamente en términos de diversas magnitudes, es decir, características expresables mediante números. Estas pueden ser: precios, salarios, beneficios, costos, cantidades demandadas, tipos de interés, etc. </a:t>
            </a:r>
            <a:endParaRPr lang="en-001" dirty="0"/>
          </a:p>
          <a:p>
            <a:pPr marL="0" indent="0" algn="just">
              <a:lnSpc>
                <a:spcPct val="170000"/>
              </a:lnSpc>
              <a:buNone/>
            </a:pPr>
            <a:r>
              <a:rPr lang="es-AR" dirty="0"/>
              <a:t>Las matemáticas proporcionan un </a:t>
            </a:r>
            <a:r>
              <a:rPr lang="es-AR" b="1" dirty="0"/>
              <a:t>lenguaje</a:t>
            </a:r>
            <a:r>
              <a:rPr lang="es-AR" dirty="0"/>
              <a:t> adecuado para trabajar con tales magnitudes y estudiar sus relaciones.</a:t>
            </a:r>
          </a:p>
        </p:txBody>
      </p:sp>
      <p:pic>
        <p:nvPicPr>
          <p:cNvPr id="4" name="Imagen 3">
            <a:extLst>
              <a:ext uri="{FF2B5EF4-FFF2-40B4-BE49-F238E27FC236}">
                <a16:creationId xmlns:a16="http://schemas.microsoft.com/office/drawing/2014/main" id="{83E9D4F4-9C97-45C9-8142-6B88964037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4186056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952E2B-6724-48C7-AE77-880717F6A631}"/>
              </a:ext>
            </a:extLst>
          </p:cNvPr>
          <p:cNvSpPr>
            <a:spLocks noGrp="1"/>
          </p:cNvSpPr>
          <p:nvPr>
            <p:ph type="title"/>
          </p:nvPr>
        </p:nvSpPr>
        <p:spPr>
          <a:xfrm>
            <a:off x="1502228" y="18256"/>
            <a:ext cx="4593772" cy="1039836"/>
          </a:xfrm>
        </p:spPr>
        <p:txBody>
          <a:bodyPr/>
          <a:lstStyle/>
          <a:p>
            <a:r>
              <a:rPr lang="es-AR" b="1" dirty="0"/>
              <a:t>Problemas</a:t>
            </a:r>
            <a:endParaRPr lang="es-AR" dirty="0"/>
          </a:p>
        </p:txBody>
      </p:sp>
      <p:sp>
        <p:nvSpPr>
          <p:cNvPr id="3" name="Marcador de contenido 2">
            <a:extLst>
              <a:ext uri="{FF2B5EF4-FFF2-40B4-BE49-F238E27FC236}">
                <a16:creationId xmlns:a16="http://schemas.microsoft.com/office/drawing/2014/main" id="{677F0E35-6608-4F3F-8264-D1ADEDCB0BBD}"/>
              </a:ext>
            </a:extLst>
          </p:cNvPr>
          <p:cNvSpPr>
            <a:spLocks noGrp="1"/>
          </p:cNvSpPr>
          <p:nvPr>
            <p:ph idx="1"/>
          </p:nvPr>
        </p:nvSpPr>
        <p:spPr>
          <a:xfrm>
            <a:off x="1248494" y="1058091"/>
            <a:ext cx="10325197" cy="5394960"/>
          </a:xfrm>
        </p:spPr>
        <p:txBody>
          <a:bodyPr>
            <a:normAutofit fontScale="62500" lnSpcReduction="20000"/>
          </a:bodyPr>
          <a:lstStyle/>
          <a:p>
            <a:pPr marL="0" indent="0">
              <a:lnSpc>
                <a:spcPct val="170000"/>
              </a:lnSpc>
              <a:buNone/>
            </a:pPr>
            <a:r>
              <a:rPr lang="en-001" dirty="0"/>
              <a:t>1.C</a:t>
            </a:r>
            <a:r>
              <a:rPr lang="es-AR" dirty="0" err="1"/>
              <a:t>onsiderar</a:t>
            </a:r>
            <a:r>
              <a:rPr lang="es-AR" dirty="0"/>
              <a:t> el siguiente enunciado (dudoso): “Si la inflación crece, el desempleo disminuye”. ¿Cuáles de los enunciados siguientes son equivalentes a el?</a:t>
            </a:r>
          </a:p>
          <a:p>
            <a:pPr marL="1528763" indent="0">
              <a:lnSpc>
                <a:spcPct val="170000"/>
              </a:lnSpc>
              <a:buNone/>
            </a:pPr>
            <a:r>
              <a:rPr lang="es-AR" dirty="0"/>
              <a:t>(a) Para que disminuya el desempleo, la inflación debe crecer.</a:t>
            </a:r>
          </a:p>
          <a:p>
            <a:pPr marL="1528763" indent="0">
              <a:lnSpc>
                <a:spcPct val="170000"/>
              </a:lnSpc>
              <a:buNone/>
            </a:pPr>
            <a:r>
              <a:rPr lang="es-AR" dirty="0"/>
              <a:t>(b) Una condición suficiente para que disminuya el desempleo es que la inflación crezca.</a:t>
            </a:r>
          </a:p>
          <a:p>
            <a:pPr marL="1528763" indent="0">
              <a:lnSpc>
                <a:spcPct val="170000"/>
              </a:lnSpc>
              <a:buNone/>
            </a:pPr>
            <a:r>
              <a:rPr lang="es-AR" dirty="0"/>
              <a:t>(c) El desempleo disminuye solamente si la inflación crece.</a:t>
            </a:r>
          </a:p>
          <a:p>
            <a:pPr marL="1528763" indent="0">
              <a:lnSpc>
                <a:spcPct val="170000"/>
              </a:lnSpc>
              <a:buNone/>
            </a:pPr>
            <a:r>
              <a:rPr lang="es-AR" dirty="0"/>
              <a:t>(d) Si el desempleo no disminuye, la inflación no crece.</a:t>
            </a:r>
          </a:p>
          <a:p>
            <a:pPr marL="1973263" indent="-444500">
              <a:lnSpc>
                <a:spcPct val="170000"/>
              </a:lnSpc>
              <a:buNone/>
            </a:pPr>
            <a:r>
              <a:rPr lang="es-AR" dirty="0"/>
              <a:t>(e) Una condición necesaria para que crezca la inflación es que el desempleo disminuya.</a:t>
            </a:r>
          </a:p>
          <a:p>
            <a:pPr marL="0" indent="0">
              <a:lnSpc>
                <a:spcPct val="170000"/>
              </a:lnSpc>
              <a:buNone/>
            </a:pPr>
            <a:r>
              <a:rPr lang="en-001" dirty="0"/>
              <a:t>2</a:t>
            </a:r>
            <a:r>
              <a:rPr lang="es-AR" dirty="0"/>
              <a:t>. </a:t>
            </a:r>
            <a:r>
              <a:rPr lang="en-001" dirty="0"/>
              <a:t>A</a:t>
            </a:r>
            <a:r>
              <a:rPr lang="es-AR" dirty="0" err="1"/>
              <a:t>nalizar</a:t>
            </a:r>
            <a:r>
              <a:rPr lang="es-AR" dirty="0"/>
              <a:t> el siguiente epitafio: (a) usando la lógica y (b) desde un punto de vista poético.</a:t>
            </a:r>
          </a:p>
          <a:p>
            <a:pPr marL="1528763">
              <a:lnSpc>
                <a:spcPct val="170000"/>
              </a:lnSpc>
            </a:pPr>
            <a:r>
              <a:rPr lang="es-AR" dirty="0"/>
              <a:t>Los que lo conocieron lo amaron.</a:t>
            </a:r>
          </a:p>
          <a:p>
            <a:pPr marL="1528763">
              <a:lnSpc>
                <a:spcPct val="170000"/>
              </a:lnSpc>
            </a:pPr>
            <a:r>
              <a:rPr lang="es-AR" dirty="0"/>
              <a:t>Los que no lo amaron no lo conocieron.</a:t>
            </a:r>
          </a:p>
          <a:p>
            <a:pPr marL="0" indent="0">
              <a:lnSpc>
                <a:spcPct val="170000"/>
              </a:lnSpc>
              <a:buNone/>
            </a:pPr>
            <a:endParaRPr lang="es-AR" dirty="0"/>
          </a:p>
        </p:txBody>
      </p:sp>
      <p:pic>
        <p:nvPicPr>
          <p:cNvPr id="4" name="Imagen 3">
            <a:extLst>
              <a:ext uri="{FF2B5EF4-FFF2-40B4-BE49-F238E27FC236}">
                <a16:creationId xmlns:a16="http://schemas.microsoft.com/office/drawing/2014/main" id="{7A707BB4-171E-4961-B7FF-97BF09B546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02120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24F0BC-1AC4-4539-B778-E5AADFD5319F}"/>
              </a:ext>
            </a:extLst>
          </p:cNvPr>
          <p:cNvSpPr>
            <a:spLocks noGrp="1"/>
          </p:cNvSpPr>
          <p:nvPr>
            <p:ph type="title"/>
          </p:nvPr>
        </p:nvSpPr>
        <p:spPr>
          <a:xfrm>
            <a:off x="1463040" y="18255"/>
            <a:ext cx="9890760" cy="1325563"/>
          </a:xfrm>
        </p:spPr>
        <p:txBody>
          <a:bodyPr/>
          <a:lstStyle/>
          <a:p>
            <a:r>
              <a:rPr lang="es-AR" b="1" dirty="0"/>
              <a:t>Elementos de un modelo matemático</a:t>
            </a:r>
            <a:endParaRPr lang="es-AR" dirty="0"/>
          </a:p>
        </p:txBody>
      </p:sp>
      <p:sp>
        <p:nvSpPr>
          <p:cNvPr id="3" name="Marcador de contenido 2">
            <a:extLst>
              <a:ext uri="{FF2B5EF4-FFF2-40B4-BE49-F238E27FC236}">
                <a16:creationId xmlns:a16="http://schemas.microsoft.com/office/drawing/2014/main" id="{64A9CAE8-6794-4F7E-9FCB-32185CA7B977}"/>
              </a:ext>
            </a:extLst>
          </p:cNvPr>
          <p:cNvSpPr>
            <a:spLocks noGrp="1"/>
          </p:cNvSpPr>
          <p:nvPr>
            <p:ph idx="1"/>
          </p:nvPr>
        </p:nvSpPr>
        <p:spPr>
          <a:xfrm>
            <a:off x="838200" y="1343818"/>
            <a:ext cx="10515600" cy="5083108"/>
          </a:xfrm>
        </p:spPr>
        <p:txBody>
          <a:bodyPr>
            <a:normAutofit fontScale="92500" lnSpcReduction="20000"/>
          </a:bodyPr>
          <a:lstStyle/>
          <a:p>
            <a:pPr marL="0" indent="0" algn="just">
              <a:lnSpc>
                <a:spcPct val="150000"/>
              </a:lnSpc>
              <a:buNone/>
            </a:pPr>
            <a:r>
              <a:rPr lang="es-AR" dirty="0"/>
              <a:t>Un </a:t>
            </a:r>
            <a:r>
              <a:rPr lang="es-AR" b="1" i="1" dirty="0"/>
              <a:t>modelo económico </a:t>
            </a:r>
            <a:r>
              <a:rPr lang="es-AR" dirty="0"/>
              <a:t>es simplemente un marco teórico, y no hay razón inherente de por qué debe ser matemático. </a:t>
            </a:r>
            <a:endParaRPr lang="en-001" dirty="0"/>
          </a:p>
          <a:p>
            <a:pPr marL="0" indent="0" algn="just">
              <a:lnSpc>
                <a:spcPct val="150000"/>
              </a:lnSpc>
              <a:buNone/>
            </a:pPr>
            <a:r>
              <a:rPr lang="es-AR" dirty="0"/>
              <a:t>Sin embargo, si el </a:t>
            </a:r>
            <a:r>
              <a:rPr lang="es-AR" b="1" i="1" dirty="0"/>
              <a:t>modelo es matemático</a:t>
            </a:r>
            <a:r>
              <a:rPr lang="es-AR" dirty="0"/>
              <a:t>, por lo general consistirá en un conjunto de </a:t>
            </a:r>
            <a:r>
              <a:rPr lang="es-AR" b="1" i="1" dirty="0"/>
              <a:t>ecuaciones</a:t>
            </a:r>
            <a:r>
              <a:rPr lang="es-AR" i="1" dirty="0"/>
              <a:t> </a:t>
            </a:r>
            <a:r>
              <a:rPr lang="es-AR" dirty="0"/>
              <a:t>diseñadas para describir la estructura del modelo. Al relacionar cierta cantidad de </a:t>
            </a:r>
            <a:r>
              <a:rPr lang="es-AR" b="1" i="1" dirty="0"/>
              <a:t>variables</a:t>
            </a:r>
            <a:r>
              <a:rPr lang="es-AR" i="1" dirty="0"/>
              <a:t> </a:t>
            </a:r>
            <a:r>
              <a:rPr lang="es-AR" dirty="0"/>
              <a:t>entre sí en ciertas maneras, estas ecuaciones dan forma matemática al conjunto de suposiciones analíticas adoptadas. Entonces, mediante la aplicación de las operaciones matemáticas destacadas en estas ecuaciones, se puede obtener un conjunto de conclusiones que se deduzcan de manera lógica de esas suposiciones.</a:t>
            </a:r>
          </a:p>
          <a:p>
            <a:pPr marL="0" indent="0">
              <a:lnSpc>
                <a:spcPct val="150000"/>
              </a:lnSpc>
              <a:buNone/>
            </a:pPr>
            <a:endParaRPr lang="es-AR" dirty="0"/>
          </a:p>
        </p:txBody>
      </p:sp>
      <p:pic>
        <p:nvPicPr>
          <p:cNvPr id="4" name="Imagen 3">
            <a:extLst>
              <a:ext uri="{FF2B5EF4-FFF2-40B4-BE49-F238E27FC236}">
                <a16:creationId xmlns:a16="http://schemas.microsoft.com/office/drawing/2014/main" id="{72F7C782-4435-410A-9B47-9792BF9154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832758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1FEBEB-CD15-4D71-8B09-20D2C1B66856}"/>
              </a:ext>
            </a:extLst>
          </p:cNvPr>
          <p:cNvSpPr>
            <a:spLocks noGrp="1"/>
          </p:cNvSpPr>
          <p:nvPr>
            <p:ph type="title"/>
          </p:nvPr>
        </p:nvSpPr>
        <p:spPr>
          <a:xfrm>
            <a:off x="1371600" y="18255"/>
            <a:ext cx="8321040" cy="1325563"/>
          </a:xfrm>
        </p:spPr>
        <p:txBody>
          <a:bodyPr/>
          <a:lstStyle/>
          <a:p>
            <a:r>
              <a:rPr lang="es-AR" b="1" dirty="0"/>
              <a:t>Variables, constantes y parámetros</a:t>
            </a:r>
            <a:endParaRPr lang="es-AR" dirty="0"/>
          </a:p>
        </p:txBody>
      </p:sp>
      <p:sp>
        <p:nvSpPr>
          <p:cNvPr id="3" name="Marcador de contenido 2">
            <a:extLst>
              <a:ext uri="{FF2B5EF4-FFF2-40B4-BE49-F238E27FC236}">
                <a16:creationId xmlns:a16="http://schemas.microsoft.com/office/drawing/2014/main" id="{9DEEFD8B-90C7-4890-87A3-1E5D5F280F1C}"/>
              </a:ext>
            </a:extLst>
          </p:cNvPr>
          <p:cNvSpPr>
            <a:spLocks noGrp="1"/>
          </p:cNvSpPr>
          <p:nvPr>
            <p:ph idx="1"/>
          </p:nvPr>
        </p:nvSpPr>
        <p:spPr>
          <a:xfrm>
            <a:off x="1084216" y="1325564"/>
            <a:ext cx="10269583" cy="5166676"/>
          </a:xfrm>
        </p:spPr>
        <p:txBody>
          <a:bodyPr>
            <a:normAutofit lnSpcReduction="10000"/>
          </a:bodyPr>
          <a:lstStyle/>
          <a:p>
            <a:pPr marL="0" indent="0" algn="just">
              <a:buNone/>
            </a:pPr>
            <a:r>
              <a:rPr lang="es-AR" dirty="0"/>
              <a:t>Una </a:t>
            </a:r>
            <a:r>
              <a:rPr lang="es-AR" b="1" i="1" dirty="0"/>
              <a:t>variable </a:t>
            </a:r>
            <a:r>
              <a:rPr lang="es-AR" dirty="0"/>
              <a:t>es algo cuya magnitud puede cambiar, es decir, algo que pueble tomar valores diferentes.</a:t>
            </a:r>
          </a:p>
          <a:p>
            <a:pPr marL="0" indent="0" algn="just">
              <a:buNone/>
            </a:pPr>
            <a:r>
              <a:rPr lang="es-AR" dirty="0"/>
              <a:t>Las variables de uso común en economía son precio, ganancia, ingreso, costo, ingreso nacional; consumo inversión, importaciones y exportaciones. Puesto que cada variable puede tomar varios valores, se debe representar mediante un símbolo en vez de un número específico.</a:t>
            </a:r>
            <a:endParaRPr lang="en-001" dirty="0"/>
          </a:p>
          <a:p>
            <a:pPr marL="0" indent="0">
              <a:buNone/>
            </a:pPr>
            <a:r>
              <a:rPr lang="es-AR" dirty="0"/>
              <a:t>Por ejemplo, se podría representar al precio mediante la letra </a:t>
            </a:r>
            <a:r>
              <a:rPr lang="es-AR" i="1" dirty="0"/>
              <a:t>P, </a:t>
            </a:r>
            <a:r>
              <a:rPr lang="es-AR" dirty="0"/>
              <a:t>a la ganancia con </a:t>
            </a:r>
            <a:r>
              <a:rPr lang="es-AR" i="1" dirty="0"/>
              <a:t>G, </a:t>
            </a:r>
            <a:r>
              <a:rPr lang="es-AR" dirty="0"/>
              <a:t>al ingreso mediante </a:t>
            </a:r>
            <a:r>
              <a:rPr lang="es-AR" i="1" dirty="0"/>
              <a:t>I, </a:t>
            </a:r>
            <a:r>
              <a:rPr lang="es-AR" dirty="0"/>
              <a:t>al costo por medio de C, al ingreso nacional con </a:t>
            </a:r>
            <a:r>
              <a:rPr lang="es-AR" i="1" dirty="0"/>
              <a:t>Y, </a:t>
            </a:r>
            <a:r>
              <a:rPr lang="es-AR" dirty="0"/>
              <a:t>y así sucesivamente.</a:t>
            </a:r>
          </a:p>
          <a:p>
            <a:pPr marL="0" indent="0">
              <a:buNone/>
            </a:pPr>
            <a:r>
              <a:rPr lang="es-AR" dirty="0"/>
              <a:t>Sin embargo, cuando se escribe P = 3 o C = 18 , se “congelan” estas variables en valores específicos (en unidades elegidas de modo apropiado).</a:t>
            </a:r>
          </a:p>
          <a:p>
            <a:pPr marL="0" indent="0" algn="just">
              <a:buNone/>
            </a:pPr>
            <a:endParaRPr lang="es-AR" dirty="0"/>
          </a:p>
          <a:p>
            <a:pPr marL="0" indent="0" algn="just">
              <a:buNone/>
            </a:pPr>
            <a:endParaRPr lang="es-AR" dirty="0"/>
          </a:p>
        </p:txBody>
      </p:sp>
      <p:pic>
        <p:nvPicPr>
          <p:cNvPr id="4" name="Imagen 3">
            <a:extLst>
              <a:ext uri="{FF2B5EF4-FFF2-40B4-BE49-F238E27FC236}">
                <a16:creationId xmlns:a16="http://schemas.microsoft.com/office/drawing/2014/main" id="{A98ED78C-01EE-4077-B0D7-1EA2311DE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397159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97D67C7-1242-46D7-B46A-C6B137E2E226}"/>
              </a:ext>
            </a:extLst>
          </p:cNvPr>
          <p:cNvSpPr>
            <a:spLocks noGrp="1"/>
          </p:cNvSpPr>
          <p:nvPr>
            <p:ph idx="1"/>
          </p:nvPr>
        </p:nvSpPr>
        <p:spPr>
          <a:xfrm>
            <a:off x="1248495" y="470263"/>
            <a:ext cx="10547265" cy="6139543"/>
          </a:xfrm>
        </p:spPr>
        <p:txBody>
          <a:bodyPr>
            <a:noAutofit/>
          </a:bodyPr>
          <a:lstStyle/>
          <a:p>
            <a:pPr marL="0" indent="0" algn="just">
              <a:lnSpc>
                <a:spcPct val="150000"/>
              </a:lnSpc>
              <a:buNone/>
            </a:pPr>
            <a:r>
              <a:rPr lang="es-AR" sz="1800" dirty="0"/>
              <a:t>Un </a:t>
            </a:r>
            <a:r>
              <a:rPr lang="es-AR" sz="1800" b="1" dirty="0"/>
              <a:t>modelo económico</a:t>
            </a:r>
            <a:r>
              <a:rPr lang="es-AR" sz="1800" dirty="0"/>
              <a:t>, se puede resolver para obtener los </a:t>
            </a:r>
            <a:r>
              <a:rPr lang="es-AR" sz="1800" b="1" i="1" dirty="0"/>
              <a:t>valores solución </a:t>
            </a:r>
            <a:r>
              <a:rPr lang="es-AR" sz="1800" dirty="0"/>
              <a:t>de cierto conjunto de variables, como por ejemplo el nivel de precio de equilibrio del mercado o el nivel de producción que maximiza ganancias. </a:t>
            </a:r>
            <a:endParaRPr lang="en-001" sz="1800" dirty="0"/>
          </a:p>
          <a:p>
            <a:pPr marL="0" indent="0" algn="just">
              <a:lnSpc>
                <a:spcPct val="150000"/>
              </a:lnSpc>
              <a:buNone/>
            </a:pPr>
            <a:r>
              <a:rPr lang="es-AR" sz="1800" dirty="0"/>
              <a:t>Esta clase de variables, cuyos valores solución se buscan desde el modelo, se conocen como </a:t>
            </a:r>
            <a:r>
              <a:rPr lang="es-AR" sz="1800" b="1" i="1" dirty="0"/>
              <a:t>variables endógenas</a:t>
            </a:r>
            <a:r>
              <a:rPr lang="es-AR" sz="1800" i="1" dirty="0"/>
              <a:t> </a:t>
            </a:r>
            <a:r>
              <a:rPr lang="es-AR" sz="1800" dirty="0"/>
              <a:t>(que se originan desde dentro). No obstante, el modelo también podría contener variables que se supone están determinadas por fuerzas externas al modelo y cuyas magnitudes se aceptan sólo como datos; este tipo de variables se llaman </a:t>
            </a:r>
            <a:r>
              <a:rPr lang="es-AR" sz="1800" b="1" i="1" dirty="0"/>
              <a:t>variables exógenas</a:t>
            </a:r>
            <a:r>
              <a:rPr lang="es-AR" sz="1800" i="1" dirty="0"/>
              <a:t> </a:t>
            </a:r>
            <a:r>
              <a:rPr lang="es-AR" sz="1800" dirty="0"/>
              <a:t>(que se origina desde fuera). Se debe observar que una variable que es endógena en un modelo podría muy bien ser exógena en otro. En un análisis de la determinación de mercado del precio del trigo </a:t>
            </a:r>
            <a:r>
              <a:rPr lang="es-AR" sz="1800" i="1" dirty="0"/>
              <a:t>(P), </a:t>
            </a:r>
            <a:r>
              <a:rPr lang="es-AR" sz="1800" dirty="0"/>
              <a:t>por ejemplo, la variable </a:t>
            </a:r>
            <a:r>
              <a:rPr lang="es-AR" sz="1800" i="1" dirty="0"/>
              <a:t>P </a:t>
            </a:r>
            <a:r>
              <a:rPr lang="es-AR" sz="1800" dirty="0"/>
              <a:t>debe ser en definitiva endógena; pero en el marco de una teoría de gasto del consumidor, </a:t>
            </a:r>
            <a:r>
              <a:rPr lang="es-AR" sz="1800" i="1" dirty="0"/>
              <a:t>P </a:t>
            </a:r>
            <a:r>
              <a:rPr lang="es-AR" sz="1800" dirty="0"/>
              <a:t>se convertiría en un dato para el consumidor individual y, por lo tanto, se debe considerar exógena.</a:t>
            </a:r>
          </a:p>
          <a:p>
            <a:pPr marL="0" indent="0" algn="just">
              <a:lnSpc>
                <a:spcPct val="150000"/>
              </a:lnSpc>
              <a:buNone/>
            </a:pPr>
            <a:r>
              <a:rPr lang="es-AR" sz="1800" dirty="0"/>
              <a:t>Las variables suelen aparecer en combinación con números fijos o constantes, como por ejemplo en las expresiones </a:t>
            </a:r>
            <a:r>
              <a:rPr lang="es-AR" sz="1800" i="1" dirty="0"/>
              <a:t>1P </a:t>
            </a:r>
            <a:r>
              <a:rPr lang="es-AR" sz="1800" dirty="0"/>
              <a:t>o </a:t>
            </a:r>
            <a:r>
              <a:rPr lang="es-AR" sz="1800" i="1" dirty="0"/>
              <a:t>0.5R. </a:t>
            </a:r>
            <a:endParaRPr lang="es-AR" sz="1800" dirty="0"/>
          </a:p>
          <a:p>
            <a:pPr marL="0" indent="0" algn="ctr">
              <a:lnSpc>
                <a:spcPct val="150000"/>
              </a:lnSpc>
              <a:buNone/>
            </a:pPr>
            <a:r>
              <a:rPr lang="es-AR" sz="1800" dirty="0"/>
              <a:t>Una </a:t>
            </a:r>
            <a:r>
              <a:rPr lang="es-AR" sz="1800" b="1" i="1" dirty="0"/>
              <a:t>constante </a:t>
            </a:r>
            <a:r>
              <a:rPr lang="es-AR" sz="1800" dirty="0"/>
              <a:t>es una magnitud que no cambia y, es la antítesis de una variable.</a:t>
            </a:r>
          </a:p>
        </p:txBody>
      </p:sp>
      <p:pic>
        <p:nvPicPr>
          <p:cNvPr id="4" name="Imagen 3">
            <a:extLst>
              <a:ext uri="{FF2B5EF4-FFF2-40B4-BE49-F238E27FC236}">
                <a16:creationId xmlns:a16="http://schemas.microsoft.com/office/drawing/2014/main" id="{774B0E3D-6C23-44B7-BD84-760552DF10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269589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43F692-A8D6-46FB-AD81-E0B2AB779F44}"/>
              </a:ext>
            </a:extLst>
          </p:cNvPr>
          <p:cNvSpPr>
            <a:spLocks noGrp="1"/>
          </p:cNvSpPr>
          <p:nvPr>
            <p:ph idx="1"/>
          </p:nvPr>
        </p:nvSpPr>
        <p:spPr>
          <a:xfrm>
            <a:off x="1384664" y="548639"/>
            <a:ext cx="10230393" cy="5839098"/>
          </a:xfrm>
        </p:spPr>
        <p:txBody>
          <a:bodyPr>
            <a:normAutofit fontScale="92500" lnSpcReduction="20000"/>
          </a:bodyPr>
          <a:lstStyle/>
          <a:p>
            <a:pPr marL="0" indent="0" algn="just">
              <a:lnSpc>
                <a:spcPct val="150000"/>
              </a:lnSpc>
              <a:buNone/>
            </a:pPr>
            <a:r>
              <a:rPr lang="es-AR" dirty="0"/>
              <a:t>Sin embargo, un coeficiente puede ser simbólico en vez de numérico. Se puede, por ejemplo, permitir que el símbolo </a:t>
            </a:r>
            <a:r>
              <a:rPr lang="es-AR" b="1" i="1" dirty="0"/>
              <a:t>a </a:t>
            </a:r>
            <a:r>
              <a:rPr lang="es-AR" dirty="0"/>
              <a:t>represente una determinada constante y usar la expresión </a:t>
            </a:r>
            <a:r>
              <a:rPr lang="es-AR" b="1" i="1" dirty="0" err="1"/>
              <a:t>aP</a:t>
            </a:r>
            <a:r>
              <a:rPr lang="es-AR" i="1" dirty="0"/>
              <a:t> </a:t>
            </a:r>
            <a:r>
              <a:rPr lang="es-AR" dirty="0"/>
              <a:t>en lugar de </a:t>
            </a:r>
            <a:r>
              <a:rPr lang="es-AR" b="1" i="1" dirty="0"/>
              <a:t>1P </a:t>
            </a:r>
            <a:r>
              <a:rPr lang="es-AR" dirty="0"/>
              <a:t>en un modelo, a fin de obtener un mayor nivel de generalidad. </a:t>
            </a:r>
            <a:endParaRPr lang="en-001" dirty="0"/>
          </a:p>
          <a:p>
            <a:pPr marL="0" indent="0" algn="just">
              <a:lnSpc>
                <a:spcPct val="150000"/>
              </a:lnSpc>
              <a:buNone/>
            </a:pPr>
            <a:r>
              <a:rPr lang="es-AR" dirty="0"/>
              <a:t>Este símbolo </a:t>
            </a:r>
            <a:r>
              <a:rPr lang="es-AR" b="1" dirty="0"/>
              <a:t>a</a:t>
            </a:r>
            <a:r>
              <a:rPr lang="es-AR" dirty="0"/>
              <a:t> es un caso bastante peculiar, se supone que representa una constante dada y, sin embargo, puesto que todavía no se le asigna un número específico, puede tomar casi cualquier valor. En resumen, ¡es una </a:t>
            </a:r>
            <a:r>
              <a:rPr lang="es-AR" i="1" dirty="0"/>
              <a:t>constante </a:t>
            </a:r>
            <a:r>
              <a:rPr lang="es-AR" dirty="0"/>
              <a:t>que es </a:t>
            </a:r>
            <a:r>
              <a:rPr lang="es-AR" i="1" dirty="0"/>
              <a:t>variable</a:t>
            </a:r>
            <a:r>
              <a:rPr lang="es-AR" dirty="0"/>
              <a:t>!</a:t>
            </a:r>
          </a:p>
          <a:p>
            <a:pPr marL="0" indent="0" algn="just">
              <a:lnSpc>
                <a:spcPct val="150000"/>
              </a:lnSpc>
              <a:buNone/>
            </a:pPr>
            <a:r>
              <a:rPr lang="es-AR" dirty="0"/>
              <a:t>Para identificar su estado especial, se le da el nombre distintivo de </a:t>
            </a:r>
            <a:r>
              <a:rPr lang="es-AR" b="1" i="1" dirty="0"/>
              <a:t>constante paramétrica</a:t>
            </a:r>
            <a:r>
              <a:rPr lang="es-AR" i="1" dirty="0"/>
              <a:t> </a:t>
            </a:r>
            <a:r>
              <a:rPr lang="es-AR" dirty="0"/>
              <a:t>(o simplemente </a:t>
            </a:r>
            <a:r>
              <a:rPr lang="es-AR" b="1" i="1" dirty="0"/>
              <a:t>parámetro</a:t>
            </a:r>
            <a:r>
              <a:rPr lang="es-AR" i="1" dirty="0"/>
              <a:t>).</a:t>
            </a:r>
            <a:endParaRPr lang="es-AR" dirty="0"/>
          </a:p>
          <a:p>
            <a:pPr marL="0" indent="0" algn="just">
              <a:lnSpc>
                <a:spcPct val="150000"/>
              </a:lnSpc>
              <a:buNone/>
            </a:pPr>
            <a:endParaRPr lang="es-AR" dirty="0"/>
          </a:p>
        </p:txBody>
      </p:sp>
      <p:pic>
        <p:nvPicPr>
          <p:cNvPr id="4" name="Imagen 3">
            <a:extLst>
              <a:ext uri="{FF2B5EF4-FFF2-40B4-BE49-F238E27FC236}">
                <a16:creationId xmlns:a16="http://schemas.microsoft.com/office/drawing/2014/main" id="{A3B229DF-A302-4659-A963-67FA5B4E3D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132923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9A9940-77E2-4505-822E-F9D45891DCAC}"/>
              </a:ext>
            </a:extLst>
          </p:cNvPr>
          <p:cNvSpPr>
            <a:spLocks noGrp="1"/>
          </p:cNvSpPr>
          <p:nvPr>
            <p:ph idx="1"/>
          </p:nvPr>
        </p:nvSpPr>
        <p:spPr>
          <a:xfrm>
            <a:off x="1248494" y="470262"/>
            <a:ext cx="10390512" cy="6048103"/>
          </a:xfrm>
        </p:spPr>
        <p:txBody>
          <a:bodyPr>
            <a:normAutofit/>
          </a:bodyPr>
          <a:lstStyle/>
          <a:p>
            <a:pPr marL="0" indent="0" algn="just">
              <a:lnSpc>
                <a:spcPct val="160000"/>
              </a:lnSpc>
              <a:buNone/>
            </a:pPr>
            <a:r>
              <a:rPr lang="es-AR" sz="2000" dirty="0"/>
              <a:t>Si bien es posible asignar valores distintos a un parámetro, se considera como un dato en el modelo. Es por esta razón que en ocasiones simplemente </a:t>
            </a:r>
            <a:r>
              <a:rPr lang="en-001" sz="2000" dirty="0"/>
              <a:t>s</a:t>
            </a:r>
            <a:r>
              <a:rPr lang="es-AR" sz="2000" dirty="0"/>
              <a:t>e</a:t>
            </a:r>
            <a:r>
              <a:rPr lang="en-001" sz="2000" dirty="0"/>
              <a:t> </a:t>
            </a:r>
            <a:r>
              <a:rPr lang="es-AR" sz="2000" dirty="0"/>
              <a:t>dicen</a:t>
            </a:r>
            <a:r>
              <a:rPr lang="en-001" sz="2000" dirty="0"/>
              <a:t> </a:t>
            </a:r>
            <a:r>
              <a:rPr lang="es-AR" sz="2000" dirty="0"/>
              <a:t>“constante”, aun cuando la constante es paramétrica. </a:t>
            </a:r>
            <a:endParaRPr lang="en-001" sz="2000" dirty="0"/>
          </a:p>
          <a:p>
            <a:pPr marL="0" indent="0" algn="just">
              <a:lnSpc>
                <a:spcPct val="160000"/>
              </a:lnSpc>
              <a:buNone/>
            </a:pPr>
            <a:r>
              <a:rPr lang="es-AR" sz="2000" dirty="0"/>
              <a:t>En este sentido, los parámetros se asemejan mucho a las variables exógenas, porque ambos van a ser tratados como </a:t>
            </a:r>
            <a:r>
              <a:rPr lang="es-AR" sz="2000" b="1" dirty="0"/>
              <a:t>“presunciones” </a:t>
            </a:r>
            <a:r>
              <a:rPr lang="es-AR" sz="2000" dirty="0"/>
              <a:t>en un modelo. Esto explica por qué muchos escritores, por simplicidad, se refieren a ambos en conjunto con la designación única de </a:t>
            </a:r>
            <a:r>
              <a:rPr lang="es-AR" sz="2000" b="1" dirty="0"/>
              <a:t>“parámetros”.</a:t>
            </a:r>
          </a:p>
          <a:p>
            <a:pPr marL="0" indent="0" algn="just">
              <a:lnSpc>
                <a:spcPct val="160000"/>
              </a:lnSpc>
              <a:buNone/>
            </a:pPr>
            <a:r>
              <a:rPr lang="es-AR" sz="2000" dirty="0"/>
              <a:t>Por convención, las </a:t>
            </a:r>
            <a:r>
              <a:rPr lang="es-AR" sz="2000" b="1" dirty="0"/>
              <a:t>constantes paramétricas </a:t>
            </a:r>
            <a:r>
              <a:rPr lang="es-AR" sz="2000" dirty="0"/>
              <a:t>se representan por lo común mediante los símbolos </a:t>
            </a:r>
            <a:r>
              <a:rPr lang="es-AR" sz="2000" b="1" i="1" dirty="0"/>
              <a:t>a , b , c</a:t>
            </a:r>
            <a:r>
              <a:rPr lang="es-AR" sz="2000" i="1" dirty="0"/>
              <a:t> </a:t>
            </a:r>
            <a:r>
              <a:rPr lang="es-AR" sz="2000" dirty="0"/>
              <a:t>o sus contrapartes en el alfabeto griego: </a:t>
            </a:r>
            <a:r>
              <a:rPr lang="es-AR" sz="2000" b="1" i="1" dirty="0"/>
              <a:t>a, β, </a:t>
            </a:r>
            <a:r>
              <a:rPr lang="es-AR" sz="2000" b="1" dirty="0"/>
              <a:t>α, Ω</a:t>
            </a:r>
            <a:r>
              <a:rPr lang="es-AR" sz="2000" dirty="0"/>
              <a:t>.</a:t>
            </a:r>
            <a:endParaRPr lang="en-001" sz="2000" dirty="0"/>
          </a:p>
          <a:p>
            <a:pPr marL="0" indent="0" algn="just">
              <a:lnSpc>
                <a:spcPct val="160000"/>
              </a:lnSpc>
              <a:buNone/>
            </a:pPr>
            <a:r>
              <a:rPr lang="es-AR" sz="2000" dirty="0"/>
              <a:t>En cuanto a las </a:t>
            </a:r>
            <a:r>
              <a:rPr lang="es-AR" sz="2000" b="1" dirty="0"/>
              <a:t>variables exógenas</a:t>
            </a:r>
            <a:r>
              <a:rPr lang="es-AR" sz="2000" dirty="0"/>
              <a:t>, a fin de distinguirlas visualmente de sus primas endógenas, se seguirá la práctica de anexar un </a:t>
            </a:r>
            <a:r>
              <a:rPr lang="es-AR" sz="2000" b="1" dirty="0"/>
              <a:t>subíndice 0</a:t>
            </a:r>
            <a:r>
              <a:rPr lang="es-AR" sz="2000" dirty="0"/>
              <a:t> al símbolo elegido. Por ejemplo, si </a:t>
            </a:r>
            <a:r>
              <a:rPr lang="es-AR" sz="2000" b="1" i="1" dirty="0"/>
              <a:t>P </a:t>
            </a:r>
            <a:r>
              <a:rPr lang="es-AR" sz="2000" dirty="0"/>
              <a:t>simboliza precio, entonces </a:t>
            </a:r>
            <a:r>
              <a:rPr lang="es-AR" sz="2000" b="1" i="1" dirty="0"/>
              <a:t>P</a:t>
            </a:r>
            <a:r>
              <a:rPr lang="es-AR" sz="2000" b="1" i="1" baseline="-25000" dirty="0"/>
              <a:t>0</a:t>
            </a:r>
            <a:r>
              <a:rPr lang="es-AR" sz="2000" i="1" dirty="0"/>
              <a:t> </a:t>
            </a:r>
            <a:r>
              <a:rPr lang="es-AR" sz="2000" dirty="0"/>
              <a:t>indica un precio determinado de forma exógena.</a:t>
            </a:r>
          </a:p>
        </p:txBody>
      </p:sp>
      <p:pic>
        <p:nvPicPr>
          <p:cNvPr id="4" name="Imagen 3">
            <a:extLst>
              <a:ext uri="{FF2B5EF4-FFF2-40B4-BE49-F238E27FC236}">
                <a16:creationId xmlns:a16="http://schemas.microsoft.com/office/drawing/2014/main" id="{D3508B76-8615-4CA8-919B-6E5E39686D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7079902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8EBEE2-DF6C-409D-9D6D-00F7C6748D45}"/>
              </a:ext>
            </a:extLst>
          </p:cNvPr>
          <p:cNvSpPr>
            <a:spLocks noGrp="1"/>
          </p:cNvSpPr>
          <p:nvPr>
            <p:ph type="title"/>
          </p:nvPr>
        </p:nvSpPr>
        <p:spPr>
          <a:xfrm>
            <a:off x="1384663" y="18255"/>
            <a:ext cx="6387737" cy="1325563"/>
          </a:xfrm>
        </p:spPr>
        <p:txBody>
          <a:bodyPr/>
          <a:lstStyle/>
          <a:p>
            <a:r>
              <a:rPr lang="es-AR" b="1" dirty="0"/>
              <a:t>Ecuaciones e identidades</a:t>
            </a:r>
            <a:endParaRPr lang="es-AR" dirty="0"/>
          </a:p>
        </p:txBody>
      </p:sp>
      <p:sp>
        <p:nvSpPr>
          <p:cNvPr id="3" name="Marcador de contenido 2">
            <a:extLst>
              <a:ext uri="{FF2B5EF4-FFF2-40B4-BE49-F238E27FC236}">
                <a16:creationId xmlns:a16="http://schemas.microsoft.com/office/drawing/2014/main" id="{75E44932-3AE9-4740-848E-DF39A1A14E7A}"/>
              </a:ext>
            </a:extLst>
          </p:cNvPr>
          <p:cNvSpPr>
            <a:spLocks noGrp="1"/>
          </p:cNvSpPr>
          <p:nvPr>
            <p:ph idx="1"/>
          </p:nvPr>
        </p:nvSpPr>
        <p:spPr>
          <a:xfrm>
            <a:off x="1084216" y="1149532"/>
            <a:ext cx="10437224" cy="5303520"/>
          </a:xfrm>
        </p:spPr>
        <p:txBody>
          <a:bodyPr/>
          <a:lstStyle/>
          <a:p>
            <a:pPr marL="0" indent="0">
              <a:lnSpc>
                <a:spcPct val="150000"/>
              </a:lnSpc>
              <a:buNone/>
            </a:pPr>
            <a:r>
              <a:rPr lang="es-AR" dirty="0"/>
              <a:t>Las variables podrían existir de forma independiente, pero en realidad no se vuelven interesantes hasta que se relacionan entre sí mediante ecuaciones o desigualdades. En las aplicaciones económicas se podría distinguir entre tres tipos de ecuación: </a:t>
            </a:r>
          </a:p>
          <a:p>
            <a:pPr marL="2598738" lvl="0">
              <a:lnSpc>
                <a:spcPct val="150000"/>
              </a:lnSpc>
            </a:pPr>
            <a:r>
              <a:rPr lang="es-AR" dirty="0"/>
              <a:t>Ecuaciones definicionales: </a:t>
            </a:r>
          </a:p>
          <a:p>
            <a:pPr marL="2598738" lvl="0">
              <a:lnSpc>
                <a:spcPct val="150000"/>
              </a:lnSpc>
            </a:pPr>
            <a:r>
              <a:rPr lang="es-AR" dirty="0"/>
              <a:t>Ecuaciones de comportamiento </a:t>
            </a:r>
          </a:p>
          <a:p>
            <a:pPr marL="2598738" lvl="0">
              <a:lnSpc>
                <a:spcPct val="150000"/>
              </a:lnSpc>
            </a:pPr>
            <a:r>
              <a:rPr lang="es-AR" dirty="0"/>
              <a:t>Ecuaciones condicionales.</a:t>
            </a:r>
          </a:p>
          <a:p>
            <a:pPr marL="0" indent="0">
              <a:lnSpc>
                <a:spcPct val="150000"/>
              </a:lnSpc>
              <a:buNone/>
            </a:pPr>
            <a:endParaRPr lang="es-AR" dirty="0"/>
          </a:p>
        </p:txBody>
      </p:sp>
      <p:pic>
        <p:nvPicPr>
          <p:cNvPr id="4" name="Imagen 3">
            <a:extLst>
              <a:ext uri="{FF2B5EF4-FFF2-40B4-BE49-F238E27FC236}">
                <a16:creationId xmlns:a16="http://schemas.microsoft.com/office/drawing/2014/main" id="{0BAE3D0D-21C0-4210-8153-C372649AAE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135358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E068BF-D041-4DBB-9D00-B04D50C5214D}"/>
              </a:ext>
            </a:extLst>
          </p:cNvPr>
          <p:cNvSpPr>
            <a:spLocks noGrp="1"/>
          </p:cNvSpPr>
          <p:nvPr>
            <p:ph type="title"/>
          </p:nvPr>
        </p:nvSpPr>
        <p:spPr>
          <a:xfrm>
            <a:off x="1384663" y="18255"/>
            <a:ext cx="9969137" cy="1325563"/>
          </a:xfrm>
        </p:spPr>
        <p:txBody>
          <a:bodyPr/>
          <a:lstStyle/>
          <a:p>
            <a:r>
              <a:rPr lang="en-001" b="1" i="1" dirty="0"/>
              <a:t>E</a:t>
            </a:r>
            <a:r>
              <a:rPr lang="es-AR" b="1" i="1" dirty="0" err="1"/>
              <a:t>cuación</a:t>
            </a:r>
            <a:r>
              <a:rPr lang="es-AR" b="1" i="1" dirty="0"/>
              <a:t> </a:t>
            </a:r>
            <a:r>
              <a:rPr lang="en-001" b="1" i="1" dirty="0"/>
              <a:t>D</a:t>
            </a:r>
            <a:r>
              <a:rPr lang="es-AR" b="1" i="1" dirty="0" err="1"/>
              <a:t>efinicional</a:t>
            </a:r>
            <a:r>
              <a:rPr lang="es-AR" i="1" dirty="0"/>
              <a:t> </a:t>
            </a:r>
            <a:endParaRPr lang="es-AR" dirty="0"/>
          </a:p>
        </p:txBody>
      </p:sp>
      <p:sp>
        <p:nvSpPr>
          <p:cNvPr id="3" name="Marcador de contenido 2">
            <a:extLst>
              <a:ext uri="{FF2B5EF4-FFF2-40B4-BE49-F238E27FC236}">
                <a16:creationId xmlns:a16="http://schemas.microsoft.com/office/drawing/2014/main" id="{ABF4802A-46E9-4578-9131-016697384E33}"/>
              </a:ext>
            </a:extLst>
          </p:cNvPr>
          <p:cNvSpPr>
            <a:spLocks noGrp="1"/>
          </p:cNvSpPr>
          <p:nvPr>
            <p:ph idx="1"/>
          </p:nvPr>
        </p:nvSpPr>
        <p:spPr>
          <a:xfrm>
            <a:off x="838200" y="1325564"/>
            <a:ext cx="10515600" cy="4851399"/>
          </a:xfrm>
        </p:spPr>
        <p:txBody>
          <a:bodyPr/>
          <a:lstStyle/>
          <a:p>
            <a:pPr marL="0" indent="0">
              <a:lnSpc>
                <a:spcPct val="150000"/>
              </a:lnSpc>
              <a:buNone/>
            </a:pPr>
            <a:r>
              <a:rPr lang="es-AR" dirty="0"/>
              <a:t>Una establece una identidad entre dos expresiones alternas que tienen el mismo significado. </a:t>
            </a:r>
            <a:endParaRPr lang="en-001" dirty="0"/>
          </a:p>
          <a:p>
            <a:pPr marL="0" indent="0">
              <a:lnSpc>
                <a:spcPct val="150000"/>
              </a:lnSpc>
              <a:buNone/>
            </a:pPr>
            <a:r>
              <a:rPr lang="es-AR" dirty="0"/>
              <a:t>Para tal ecuación, suele usarse el signo de igualdad idéntica ≡ (léase: “es idénticamente igual a”) en lugar del signo igual =, aunque este último también es aceptable. Como ejemplo, la ganancia total se define como el exceso de ingreso total sobre el costo total; así, se puede escribir π</a:t>
            </a:r>
            <a:r>
              <a:rPr lang="es-AR" b="1" dirty="0"/>
              <a:t> </a:t>
            </a:r>
            <a:r>
              <a:rPr lang="es-AR" b="1" i="1" dirty="0"/>
              <a:t>= R — C</a:t>
            </a:r>
            <a:endParaRPr lang="es-AR" dirty="0"/>
          </a:p>
        </p:txBody>
      </p:sp>
      <p:pic>
        <p:nvPicPr>
          <p:cNvPr id="4" name="Imagen 3">
            <a:extLst>
              <a:ext uri="{FF2B5EF4-FFF2-40B4-BE49-F238E27FC236}">
                <a16:creationId xmlns:a16="http://schemas.microsoft.com/office/drawing/2014/main" id="{49E15CF2-B309-45F8-8CE2-E86473137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4080097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1092F4-1A38-4355-8438-75D8A0998AD1}"/>
              </a:ext>
            </a:extLst>
          </p:cNvPr>
          <p:cNvSpPr>
            <a:spLocks noGrp="1"/>
          </p:cNvSpPr>
          <p:nvPr>
            <p:ph type="title"/>
          </p:nvPr>
        </p:nvSpPr>
        <p:spPr>
          <a:xfrm>
            <a:off x="1397726" y="129993"/>
            <a:ext cx="9956074" cy="1325563"/>
          </a:xfrm>
        </p:spPr>
        <p:txBody>
          <a:bodyPr/>
          <a:lstStyle/>
          <a:p>
            <a:r>
              <a:rPr lang="en-001" b="1" i="1" dirty="0"/>
              <a:t>E</a:t>
            </a:r>
            <a:r>
              <a:rPr lang="es-AR" b="1" i="1" dirty="0" err="1"/>
              <a:t>cuación</a:t>
            </a:r>
            <a:r>
              <a:rPr lang="es-AR" b="1" i="1" dirty="0"/>
              <a:t> de </a:t>
            </a:r>
            <a:r>
              <a:rPr lang="en-001" b="1" i="1" dirty="0"/>
              <a:t>C</a:t>
            </a:r>
            <a:r>
              <a:rPr lang="es-AR" b="1" i="1" dirty="0" err="1"/>
              <a:t>omportamiento</a:t>
            </a:r>
            <a:endParaRPr lang="es-AR" dirty="0"/>
          </a:p>
        </p:txBody>
      </p:sp>
      <p:sp>
        <p:nvSpPr>
          <p:cNvPr id="3" name="Marcador de contenido 2">
            <a:extLst>
              <a:ext uri="{FF2B5EF4-FFF2-40B4-BE49-F238E27FC236}">
                <a16:creationId xmlns:a16="http://schemas.microsoft.com/office/drawing/2014/main" id="{307E2C5F-2593-451B-B6B5-85B75E4FF5B6}"/>
              </a:ext>
            </a:extLst>
          </p:cNvPr>
          <p:cNvSpPr>
            <a:spLocks noGrp="1"/>
          </p:cNvSpPr>
          <p:nvPr>
            <p:ph idx="1"/>
          </p:nvPr>
        </p:nvSpPr>
        <p:spPr>
          <a:xfrm>
            <a:off x="838200" y="1325564"/>
            <a:ext cx="10515600" cy="4851399"/>
          </a:xfrm>
        </p:spPr>
        <p:txBody>
          <a:bodyPr>
            <a:normAutofit fontScale="85000" lnSpcReduction="10000"/>
          </a:bodyPr>
          <a:lstStyle/>
          <a:p>
            <a:pPr marL="0" indent="0" algn="just">
              <a:lnSpc>
                <a:spcPct val="150000"/>
              </a:lnSpc>
              <a:buNone/>
            </a:pPr>
            <a:r>
              <a:rPr lang="en-001" dirty="0"/>
              <a:t>E</a:t>
            </a:r>
            <a:r>
              <a:rPr lang="es-AR" dirty="0" err="1"/>
              <a:t>specifica</a:t>
            </a:r>
            <a:r>
              <a:rPr lang="es-AR" dirty="0"/>
              <a:t> la manera en la cual se comporta una variable en respuesta a cambios en otras variables. Es posible que esto tenga que ver con el comportamiento humano (como el patrón de consumo agregado en relación con el ingreso nacional) o el comportamiento no humano (por ejemplo, cómo reacciona el costo total de una empresa a cambios en el producto). </a:t>
            </a:r>
            <a:endParaRPr lang="en-001" dirty="0"/>
          </a:p>
          <a:p>
            <a:pPr marL="0" indent="0" algn="just">
              <a:lnSpc>
                <a:spcPct val="150000"/>
              </a:lnSpc>
              <a:buNone/>
            </a:pPr>
            <a:r>
              <a:rPr lang="es-AR" dirty="0"/>
              <a:t>En términos generales, las ecuaciones de comportamiento se pueden usar para describir el entorno institucional general de un modelo, incluso los aspectos tecnológicos (por ejemplo, función de producción) y legales (como estructura fiscal).</a:t>
            </a:r>
          </a:p>
          <a:p>
            <a:pPr algn="just">
              <a:lnSpc>
                <a:spcPct val="150000"/>
              </a:lnSpc>
            </a:pPr>
            <a:endParaRPr lang="es-AR" dirty="0"/>
          </a:p>
        </p:txBody>
      </p:sp>
      <p:pic>
        <p:nvPicPr>
          <p:cNvPr id="4" name="Imagen 3">
            <a:extLst>
              <a:ext uri="{FF2B5EF4-FFF2-40B4-BE49-F238E27FC236}">
                <a16:creationId xmlns:a16="http://schemas.microsoft.com/office/drawing/2014/main" id="{18DB5B5B-81C1-45B8-984F-45DF63FBDE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943956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C727E3-5B8D-4DD9-A6B4-C72EAD80E8FC}"/>
              </a:ext>
            </a:extLst>
          </p:cNvPr>
          <p:cNvSpPr>
            <a:spLocks noGrp="1"/>
          </p:cNvSpPr>
          <p:nvPr>
            <p:ph type="title"/>
          </p:nvPr>
        </p:nvSpPr>
        <p:spPr>
          <a:xfrm>
            <a:off x="1248495" y="250031"/>
            <a:ext cx="10105305" cy="1325563"/>
          </a:xfrm>
        </p:spPr>
        <p:txBody>
          <a:bodyPr>
            <a:noAutofit/>
          </a:bodyPr>
          <a:lstStyle/>
          <a:p>
            <a:pPr algn="just"/>
            <a:r>
              <a:rPr lang="en-001" sz="3200" dirty="0"/>
              <a:t>A</a:t>
            </a:r>
            <a:r>
              <a:rPr lang="es-AR" sz="3200" dirty="0" err="1"/>
              <a:t>ntes</a:t>
            </a:r>
            <a:r>
              <a:rPr lang="es-AR" sz="3200" dirty="0"/>
              <a:t> de escribir una ecuación de comportamiento, siempre es necesario adoptar suposiciones definidas respecto al patrón de conducta de la variable en cuestión. </a:t>
            </a:r>
          </a:p>
        </p:txBody>
      </p:sp>
      <p:sp>
        <p:nvSpPr>
          <p:cNvPr id="3" name="Marcador de contenido 2">
            <a:extLst>
              <a:ext uri="{FF2B5EF4-FFF2-40B4-BE49-F238E27FC236}">
                <a16:creationId xmlns:a16="http://schemas.microsoft.com/office/drawing/2014/main" id="{E47FC436-B988-4BAE-A398-5597A1D0434C}"/>
              </a:ext>
            </a:extLst>
          </p:cNvPr>
          <p:cNvSpPr>
            <a:spLocks noGrp="1"/>
          </p:cNvSpPr>
          <p:nvPr>
            <p:ph idx="1"/>
          </p:nvPr>
        </p:nvSpPr>
        <p:spPr>
          <a:xfrm>
            <a:off x="1248494" y="2220685"/>
            <a:ext cx="10105306" cy="3956277"/>
          </a:xfrm>
        </p:spPr>
        <p:txBody>
          <a:bodyPr/>
          <a:lstStyle/>
          <a:p>
            <a:pPr marL="0" indent="0">
              <a:lnSpc>
                <a:spcPct val="100000"/>
              </a:lnSpc>
              <a:buNone/>
            </a:pPr>
            <a:r>
              <a:rPr lang="es-AR" dirty="0"/>
              <a:t>Considere dos funciones de costo</a:t>
            </a:r>
            <a:r>
              <a:rPr lang="en-001" dirty="0"/>
              <a:t>:</a:t>
            </a:r>
            <a:endParaRPr lang="es-AR" dirty="0"/>
          </a:p>
          <a:p>
            <a:pPr marL="2965450" indent="0">
              <a:lnSpc>
                <a:spcPct val="100000"/>
              </a:lnSpc>
              <a:buNone/>
            </a:pPr>
            <a:r>
              <a:rPr lang="es-AR" b="1" dirty="0"/>
              <a:t>C = 75 + 10Q </a:t>
            </a:r>
            <a:r>
              <a:rPr lang="en-001" b="1" dirty="0"/>
              <a:t> </a:t>
            </a:r>
            <a:r>
              <a:rPr lang="en-001" dirty="0"/>
              <a:t>(2.1)</a:t>
            </a:r>
            <a:endParaRPr lang="es-AR" dirty="0"/>
          </a:p>
          <a:p>
            <a:pPr marL="2965450" indent="0">
              <a:lnSpc>
                <a:spcPct val="100000"/>
              </a:lnSpc>
              <a:buNone/>
            </a:pPr>
            <a:r>
              <a:rPr lang="es-AR" b="1" dirty="0"/>
              <a:t>C = 110 + Q</a:t>
            </a:r>
            <a:r>
              <a:rPr lang="es-AR" b="1" baseline="30000" dirty="0"/>
              <a:t>2</a:t>
            </a:r>
            <a:r>
              <a:rPr lang="en-001" b="1" baseline="30000" dirty="0"/>
              <a:t>     </a:t>
            </a:r>
            <a:r>
              <a:rPr lang="en-001" dirty="0"/>
              <a:t>(2.2)</a:t>
            </a:r>
            <a:endParaRPr lang="es-AR" dirty="0"/>
          </a:p>
          <a:p>
            <a:pPr marL="0" indent="0">
              <a:lnSpc>
                <a:spcPct val="100000"/>
              </a:lnSpc>
              <a:buNone/>
            </a:pPr>
            <a:r>
              <a:rPr lang="es-AR" dirty="0"/>
              <a:t>donde </a:t>
            </a:r>
            <a:r>
              <a:rPr lang="es-AR" i="1" dirty="0"/>
              <a:t>Q </a:t>
            </a:r>
            <a:r>
              <a:rPr lang="es-AR" dirty="0"/>
              <a:t>denota la producción. </a:t>
            </a:r>
            <a:endParaRPr lang="en-001" dirty="0"/>
          </a:p>
          <a:p>
            <a:pPr marL="0" indent="0">
              <a:lnSpc>
                <a:spcPct val="100000"/>
              </a:lnSpc>
              <a:buNone/>
            </a:pPr>
            <a:r>
              <a:rPr lang="es-AR" dirty="0"/>
              <a:t>Puesto que las dos ecuaciones tienen formas diferentes, resulta evidente que la condición de producción supuesta en cada una es diferente de la otra. </a:t>
            </a:r>
            <a:endParaRPr lang="en-001" dirty="0"/>
          </a:p>
          <a:p>
            <a:pPr marL="0" indent="0">
              <a:lnSpc>
                <a:spcPct val="100000"/>
              </a:lnSpc>
              <a:buNone/>
            </a:pPr>
            <a:endParaRPr lang="es-AR" dirty="0"/>
          </a:p>
        </p:txBody>
      </p:sp>
      <p:pic>
        <p:nvPicPr>
          <p:cNvPr id="4" name="Imagen 3">
            <a:extLst>
              <a:ext uri="{FF2B5EF4-FFF2-40B4-BE49-F238E27FC236}">
                <a16:creationId xmlns:a16="http://schemas.microsoft.com/office/drawing/2014/main" id="{0DD5C409-7959-4609-9BFC-1DABB8CE7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07523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AD9127-5F84-4818-A179-8A75169BEB99}"/>
              </a:ext>
            </a:extLst>
          </p:cNvPr>
          <p:cNvSpPr>
            <a:spLocks noGrp="1"/>
          </p:cNvSpPr>
          <p:nvPr>
            <p:ph idx="1"/>
          </p:nvPr>
        </p:nvSpPr>
        <p:spPr>
          <a:xfrm>
            <a:off x="1248495" y="731520"/>
            <a:ext cx="10515600" cy="5865223"/>
          </a:xfrm>
        </p:spPr>
        <p:txBody>
          <a:bodyPr>
            <a:normAutofit fontScale="62500" lnSpcReduction="20000"/>
          </a:bodyPr>
          <a:lstStyle/>
          <a:p>
            <a:pPr marL="0" indent="0" algn="just">
              <a:lnSpc>
                <a:spcPct val="170000"/>
              </a:lnSpc>
              <a:spcAft>
                <a:spcPts val="0"/>
              </a:spcAft>
              <a:buNone/>
            </a:pPr>
            <a:r>
              <a:rPr lang="es-AR" dirty="0">
                <a:latin typeface="Calibri" panose="020F0502020204030204" pitchFamily="34" charset="0"/>
                <a:ea typeface="TimesNewRomanPSMT"/>
                <a:cs typeface="Calibri" panose="020F0502020204030204" pitchFamily="34" charset="0"/>
              </a:rPr>
              <a:t>La </a:t>
            </a:r>
            <a:r>
              <a:rPr lang="es-AR" b="1" i="1" dirty="0">
                <a:latin typeface="Calibri" panose="020F0502020204030204" pitchFamily="34" charset="0"/>
                <a:ea typeface="TimesNewRomanPS-ItalicMT"/>
                <a:cs typeface="Calibri" panose="020F0502020204030204" pitchFamily="34" charset="0"/>
              </a:rPr>
              <a:t>economía matemática</a:t>
            </a:r>
            <a:r>
              <a:rPr lang="en-001" b="1" i="1" dirty="0">
                <a:latin typeface="Calibri" panose="020F0502020204030204" pitchFamily="34" charset="0"/>
                <a:ea typeface="TimesNewRomanPS-ItalicMT"/>
                <a:cs typeface="Calibri" panose="020F0502020204030204" pitchFamily="34" charset="0"/>
              </a:rPr>
              <a:t> </a:t>
            </a:r>
            <a:r>
              <a:rPr lang="es-AR" dirty="0">
                <a:latin typeface="Calibri" panose="020F0502020204030204" pitchFamily="34" charset="0"/>
                <a:ea typeface="TimesNewRomanPSMT"/>
                <a:cs typeface="Calibri" panose="020F0502020204030204" pitchFamily="34" charset="0"/>
              </a:rPr>
              <a:t>es un </a:t>
            </a:r>
            <a:r>
              <a:rPr lang="es-AR" b="1" i="1" dirty="0">
                <a:latin typeface="Calibri" panose="020F0502020204030204" pitchFamily="34" charset="0"/>
                <a:ea typeface="TimesNewRomanPS-ItalicMT"/>
                <a:cs typeface="Calibri" panose="020F0502020204030204" pitchFamily="34" charset="0"/>
              </a:rPr>
              <a:t>método </a:t>
            </a:r>
            <a:r>
              <a:rPr lang="es-AR" dirty="0">
                <a:latin typeface="Calibri" panose="020F0502020204030204" pitchFamily="34" charset="0"/>
                <a:ea typeface="TimesNewRomanPSMT"/>
                <a:cs typeface="Calibri" panose="020F0502020204030204" pitchFamily="34" charset="0"/>
              </a:rPr>
              <a:t>utilizado en el </a:t>
            </a:r>
            <a:r>
              <a:rPr lang="es-AR" b="1" dirty="0">
                <a:latin typeface="Calibri" panose="020F0502020204030204" pitchFamily="34" charset="0"/>
                <a:ea typeface="TimesNewRomanPSMT"/>
                <a:cs typeface="Calibri" panose="020F0502020204030204" pitchFamily="34" charset="0"/>
              </a:rPr>
              <a:t>análisis económico</a:t>
            </a:r>
            <a:r>
              <a:rPr lang="es-AR" dirty="0">
                <a:latin typeface="Calibri" panose="020F0502020204030204" pitchFamily="34" charset="0"/>
                <a:ea typeface="TimesNewRomanPSMT"/>
                <a:cs typeface="Calibri" panose="020F0502020204030204" pitchFamily="34" charset="0"/>
              </a:rPr>
              <a:t>, en el cual el economista emplea </a:t>
            </a:r>
            <a:r>
              <a:rPr lang="es-AR" b="1" dirty="0">
                <a:latin typeface="Calibri" panose="020F0502020204030204" pitchFamily="34" charset="0"/>
                <a:ea typeface="TimesNewRomanPSMT"/>
                <a:cs typeface="Calibri" panose="020F0502020204030204" pitchFamily="34" charset="0"/>
              </a:rPr>
              <a:t>símbolos matemáticos</a:t>
            </a:r>
            <a:r>
              <a:rPr lang="es-AR" dirty="0">
                <a:latin typeface="Calibri" panose="020F0502020204030204" pitchFamily="34" charset="0"/>
                <a:ea typeface="TimesNewRomanPSMT"/>
                <a:cs typeface="Calibri" panose="020F0502020204030204" pitchFamily="34" charset="0"/>
              </a:rPr>
              <a:t> para enunciar los problemas y se basa en </a:t>
            </a:r>
            <a:r>
              <a:rPr lang="es-AR" b="1" dirty="0">
                <a:latin typeface="Calibri" panose="020F0502020204030204" pitchFamily="34" charset="0"/>
                <a:ea typeface="TimesNewRomanPSMT"/>
                <a:cs typeface="Calibri" panose="020F0502020204030204" pitchFamily="34" charset="0"/>
              </a:rPr>
              <a:t>teoremas matemáticos</a:t>
            </a:r>
            <a:r>
              <a:rPr lang="es-AR" dirty="0">
                <a:latin typeface="Calibri" panose="020F0502020204030204" pitchFamily="34" charset="0"/>
                <a:ea typeface="TimesNewRomanPSMT"/>
                <a:cs typeface="Calibri" panose="020F0502020204030204" pitchFamily="34" charset="0"/>
              </a:rPr>
              <a:t> para auxiliarse en el razonamiento. </a:t>
            </a:r>
            <a:endParaRPr lang="en-001" dirty="0">
              <a:latin typeface="Calibri" panose="020F0502020204030204" pitchFamily="34" charset="0"/>
              <a:ea typeface="TimesNewRomanPSMT"/>
              <a:cs typeface="Calibri" panose="020F0502020204030204" pitchFamily="34" charset="0"/>
            </a:endParaRPr>
          </a:p>
          <a:p>
            <a:pPr marL="0" indent="0" algn="just">
              <a:lnSpc>
                <a:spcPct val="170000"/>
              </a:lnSpc>
              <a:spcAft>
                <a:spcPts val="0"/>
              </a:spcAft>
              <a:buNone/>
            </a:pPr>
            <a:r>
              <a:rPr lang="en-001" dirty="0">
                <a:latin typeface="Calibri" panose="020F0502020204030204" pitchFamily="34" charset="0"/>
                <a:ea typeface="TimesNewRomanPSMT"/>
                <a:cs typeface="Calibri" panose="020F0502020204030204" pitchFamily="34" charset="0"/>
              </a:rPr>
              <a:t>E</a:t>
            </a:r>
            <a:r>
              <a:rPr lang="es-AR" dirty="0">
                <a:latin typeface="Calibri" panose="020F0502020204030204" pitchFamily="34" charset="0"/>
                <a:ea typeface="TimesNewRomanPSMT"/>
                <a:cs typeface="Calibri" panose="020F0502020204030204" pitchFamily="34" charset="0"/>
              </a:rPr>
              <a:t>l tema de análisis, puede ser teoría micro o macroeconómica, finanzas públicas, economía urbana u otra cosa.</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70000"/>
              </a:lnSpc>
              <a:spcAft>
                <a:spcPts val="0"/>
              </a:spcAft>
              <a:buNone/>
            </a:pPr>
            <a:r>
              <a:rPr lang="es-AR" dirty="0">
                <a:latin typeface="Calibri" panose="020F0502020204030204" pitchFamily="34" charset="0"/>
                <a:ea typeface="TimesNewRomanPSMT"/>
                <a:cs typeface="Calibri" panose="020F0502020204030204" pitchFamily="34" charset="0"/>
              </a:rPr>
              <a:t>Si el término </a:t>
            </a:r>
            <a:r>
              <a:rPr lang="es-AR" b="1" i="1" dirty="0">
                <a:latin typeface="Calibri" panose="020F0502020204030204" pitchFamily="34" charset="0"/>
                <a:ea typeface="TimesNewRomanPS-ItalicMT"/>
                <a:cs typeface="Calibri" panose="020F0502020204030204" pitchFamily="34" charset="0"/>
              </a:rPr>
              <a:t>economía matemática </a:t>
            </a:r>
            <a:r>
              <a:rPr lang="es-AR" dirty="0">
                <a:latin typeface="Calibri" panose="020F0502020204030204" pitchFamily="34" charset="0"/>
                <a:ea typeface="TimesNewRomanPSMT"/>
                <a:cs typeface="Calibri" panose="020F0502020204030204" pitchFamily="34" charset="0"/>
              </a:rPr>
              <a:t>se utiliza en un sentido más amplio, se podría decir que, en la actualidad, todo libro elemental de economía ejemplifica la economía matemática en la medida en que se utilizan con frecuencia </a:t>
            </a:r>
            <a:r>
              <a:rPr lang="es-AR" b="1" dirty="0">
                <a:latin typeface="Calibri" panose="020F0502020204030204" pitchFamily="34" charset="0"/>
                <a:ea typeface="TimesNewRomanPSMT"/>
                <a:cs typeface="Calibri" panose="020F0502020204030204" pitchFamily="34" charset="0"/>
              </a:rPr>
              <a:t>métodos geométricos</a:t>
            </a:r>
            <a:r>
              <a:rPr lang="es-AR" dirty="0">
                <a:latin typeface="Calibri" panose="020F0502020204030204" pitchFamily="34" charset="0"/>
                <a:ea typeface="TimesNewRomanPSMT"/>
                <a:cs typeface="Calibri" panose="020F0502020204030204" pitchFamily="34" charset="0"/>
              </a:rPr>
              <a:t> para </a:t>
            </a:r>
            <a:r>
              <a:rPr lang="es-AR" b="1" dirty="0">
                <a:latin typeface="Calibri" panose="020F0502020204030204" pitchFamily="34" charset="0"/>
                <a:ea typeface="TimesNewRomanPSMT"/>
                <a:cs typeface="Calibri" panose="020F0502020204030204" pitchFamily="34" charset="0"/>
              </a:rPr>
              <a:t>deducir resultados teóricos</a:t>
            </a:r>
            <a:r>
              <a:rPr lang="es-AR" dirty="0">
                <a:latin typeface="Calibri" panose="020F0502020204030204" pitchFamily="34" charset="0"/>
                <a:ea typeface="TimesNewRomanPSMT"/>
                <a:cs typeface="Calibri" panose="020F0502020204030204" pitchFamily="34" charset="0"/>
              </a:rPr>
              <a:t>. Sin embargo, la economía matemática describe</a:t>
            </a:r>
            <a:r>
              <a:rPr lang="en-001" dirty="0">
                <a:latin typeface="Calibri" panose="020F0502020204030204" pitchFamily="34" charset="0"/>
                <a:ea typeface="TimesNewRomanPSMT"/>
                <a:cs typeface="Calibri" panose="020F0502020204030204" pitchFamily="34" charset="0"/>
              </a:rPr>
              <a:t>e </a:t>
            </a:r>
            <a:r>
              <a:rPr lang="es-AR" dirty="0">
                <a:latin typeface="Calibri" panose="020F0502020204030204" pitchFamily="34" charset="0"/>
                <a:ea typeface="TimesNewRomanPSMT"/>
                <a:cs typeface="Calibri" panose="020F0502020204030204" pitchFamily="34" charset="0"/>
              </a:rPr>
              <a:t>l</a:t>
            </a:r>
            <a:r>
              <a:rPr lang="en-001" dirty="0">
                <a:latin typeface="Calibri" panose="020F0502020204030204" pitchFamily="34" charset="0"/>
                <a:ea typeface="TimesNewRomanPSMT"/>
                <a:cs typeface="Calibri" panose="020F0502020204030204" pitchFamily="34" charset="0"/>
              </a:rPr>
              <a:t>o</a:t>
            </a:r>
            <a:r>
              <a:rPr lang="es-AR" dirty="0">
                <a:latin typeface="Calibri" panose="020F0502020204030204" pitchFamily="34" charset="0"/>
                <a:ea typeface="TimesNewRomanPSMT"/>
                <a:cs typeface="Calibri" panose="020F0502020204030204" pitchFamily="34" charset="0"/>
              </a:rPr>
              <a:t>s casos en los que se emplean técnicas matemáticas más complejas</a:t>
            </a:r>
            <a:r>
              <a:rPr lang="en-001" dirty="0">
                <a:latin typeface="Calibri" panose="020F0502020204030204" pitchFamily="34" charset="0"/>
                <a:ea typeface="TimesNewRomanPSMT"/>
                <a:cs typeface="Calibri" panose="020F0502020204030204" pitchFamily="34" charset="0"/>
              </a:rPr>
              <a:t>:</a:t>
            </a:r>
            <a:r>
              <a:rPr lang="es-AR" dirty="0">
                <a:latin typeface="Calibri" panose="020F0502020204030204" pitchFamily="34" charset="0"/>
                <a:ea typeface="TimesNewRomanPSMT"/>
                <a:cs typeface="Calibri" panose="020F0502020204030204" pitchFamily="34" charset="0"/>
              </a:rPr>
              <a:t> como el álgebra de matrices, el cálculo diferencial e integral, las ecuaciones diferenciales, las ecuaciones de diferencias, etc. </a:t>
            </a:r>
            <a:endParaRPr lang="en-001" dirty="0">
              <a:latin typeface="Calibri" panose="020F0502020204030204" pitchFamily="34" charset="0"/>
              <a:ea typeface="TimesNewRomanPSMT"/>
              <a:cs typeface="Calibri" panose="020F0502020204030204" pitchFamily="34" charset="0"/>
            </a:endParaRPr>
          </a:p>
          <a:p>
            <a:pPr marL="274638" indent="0" algn="just">
              <a:lnSpc>
                <a:spcPct val="170000"/>
              </a:lnSpc>
              <a:spcAft>
                <a:spcPts val="0"/>
              </a:spcAft>
              <a:buNone/>
            </a:pPr>
            <a:endParaRPr lang="en-001" dirty="0">
              <a:latin typeface="Calibri" panose="020F0502020204030204" pitchFamily="34" charset="0"/>
              <a:ea typeface="TimesNewRomanPSMT"/>
              <a:cs typeface="Calibri" panose="020F0502020204030204" pitchFamily="34" charset="0"/>
            </a:endParaRPr>
          </a:p>
          <a:p>
            <a:pPr marL="274638" indent="0" algn="just">
              <a:lnSpc>
                <a:spcPct val="170000"/>
              </a:lnSpc>
              <a:spcAft>
                <a:spcPts val="0"/>
              </a:spcAft>
              <a:buNone/>
            </a:pPr>
            <a:r>
              <a:rPr lang="es-AR" dirty="0">
                <a:latin typeface="Calibri" panose="020F0502020204030204" pitchFamily="34" charset="0"/>
                <a:ea typeface="TimesNewRomanPSMT"/>
                <a:cs typeface="Calibri" panose="020F0502020204030204" pitchFamily="34" charset="0"/>
              </a:rPr>
              <a:t>El objetivo de la asignatura </a:t>
            </a:r>
            <a:r>
              <a:rPr lang="es-AR" b="1" dirty="0">
                <a:latin typeface="Calibri" panose="020F0502020204030204" pitchFamily="34" charset="0"/>
                <a:ea typeface="TimesNewRomanPSMT"/>
                <a:cs typeface="Calibri" panose="020F0502020204030204" pitchFamily="34" charset="0"/>
              </a:rPr>
              <a:t>introducción a la Matemática </a:t>
            </a:r>
            <a:r>
              <a:rPr lang="es-AR" dirty="0">
                <a:latin typeface="Calibri" panose="020F0502020204030204" pitchFamily="34" charset="0"/>
                <a:ea typeface="TimesNewRomanPSMT"/>
                <a:cs typeface="Calibri" panose="020F0502020204030204" pitchFamily="34" charset="0"/>
              </a:rPr>
              <a:t>es introducir al alumno en los aspectos más fundamentales de estos métodos matemáticos, que podemos encontrar a diario </a:t>
            </a:r>
            <a:r>
              <a:rPr lang="en-001" dirty="0">
                <a:latin typeface="Calibri" panose="020F0502020204030204" pitchFamily="34" charset="0"/>
                <a:ea typeface="TimesNewRomanPSMT"/>
                <a:cs typeface="Calibri" panose="020F0502020204030204" pitchFamily="34" charset="0"/>
              </a:rPr>
              <a:t>.</a:t>
            </a:r>
            <a:endParaRPr lang="es-AR"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5D7E2BF9-DCD5-4E32-9DDD-A9DCBBD256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087030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5639BE7-2866-4383-BD2E-1D759D0AFCD7}"/>
              </a:ext>
            </a:extLst>
          </p:cNvPr>
          <p:cNvSpPr>
            <a:spLocks noGrp="1"/>
          </p:cNvSpPr>
          <p:nvPr>
            <p:ph idx="1"/>
          </p:nvPr>
        </p:nvSpPr>
        <p:spPr>
          <a:xfrm>
            <a:off x="1248495" y="937102"/>
            <a:ext cx="10347960" cy="5787481"/>
          </a:xfrm>
        </p:spPr>
        <p:txBody>
          <a:bodyPr>
            <a:normAutofit/>
          </a:bodyPr>
          <a:lstStyle/>
          <a:p>
            <a:pPr marL="0" indent="0" algn="just">
              <a:lnSpc>
                <a:spcPct val="100000"/>
              </a:lnSpc>
              <a:buNone/>
            </a:pPr>
            <a:r>
              <a:rPr lang="es-AR" dirty="0"/>
              <a:t>En (2.1), el </a:t>
            </a:r>
            <a:r>
              <a:rPr lang="en-001" dirty="0"/>
              <a:t>C</a:t>
            </a:r>
            <a:r>
              <a:rPr lang="es-AR" dirty="0" err="1"/>
              <a:t>osto</a:t>
            </a:r>
            <a:r>
              <a:rPr lang="es-AR" dirty="0"/>
              <a:t> </a:t>
            </a:r>
            <a:r>
              <a:rPr lang="en-001" dirty="0"/>
              <a:t>F</a:t>
            </a:r>
            <a:r>
              <a:rPr lang="es-AR" dirty="0" err="1"/>
              <a:t>ijo</a:t>
            </a:r>
            <a:r>
              <a:rPr lang="es-AR" dirty="0"/>
              <a:t> (el valor de C cuando </a:t>
            </a:r>
            <a:r>
              <a:rPr lang="es-AR" i="1" dirty="0"/>
              <a:t>Q</a:t>
            </a:r>
            <a:r>
              <a:rPr lang="es-AR" b="1" i="1" dirty="0"/>
              <a:t>=</a:t>
            </a:r>
            <a:r>
              <a:rPr lang="es-AR" dirty="0"/>
              <a:t>0) es 75, mientras que en (2.2) es 110. </a:t>
            </a:r>
            <a:endParaRPr lang="en-001" dirty="0"/>
          </a:p>
          <a:p>
            <a:pPr marL="0" indent="0" algn="just">
              <a:lnSpc>
                <a:spcPct val="100000"/>
              </a:lnSpc>
              <a:buNone/>
            </a:pPr>
            <a:r>
              <a:rPr lang="es-AR" dirty="0"/>
              <a:t>La variación de costo también es diferente. </a:t>
            </a:r>
            <a:endParaRPr lang="en-001" dirty="0"/>
          </a:p>
          <a:p>
            <a:pPr marL="0" indent="0" algn="just">
              <a:lnSpc>
                <a:spcPct val="100000"/>
              </a:lnSpc>
              <a:buNone/>
            </a:pPr>
            <a:r>
              <a:rPr lang="es-AR" dirty="0"/>
              <a:t>En (2.1), para cada incremento unitario en </a:t>
            </a:r>
            <a:r>
              <a:rPr lang="es-AR" i="1" dirty="0"/>
              <a:t>Q, </a:t>
            </a:r>
            <a:r>
              <a:rPr lang="es-AR" dirty="0"/>
              <a:t>hay un incremento constante de 10 en C. Pero en (2.2), cuando </a:t>
            </a:r>
            <a:r>
              <a:rPr lang="es-AR" i="1" dirty="0"/>
              <a:t>Q </a:t>
            </a:r>
            <a:r>
              <a:rPr lang="es-AR" dirty="0"/>
              <a:t>aumenta unidad tras unidad, </a:t>
            </a:r>
            <a:r>
              <a:rPr lang="es-AR" i="1" dirty="0"/>
              <a:t>C </a:t>
            </a:r>
            <a:r>
              <a:rPr lang="es-AR" dirty="0"/>
              <a:t>aumentará mediante cantidades progresivamente más grandes. </a:t>
            </a:r>
            <a:endParaRPr lang="en-001" dirty="0"/>
          </a:p>
          <a:p>
            <a:pPr marL="0" indent="0" algn="just">
              <a:lnSpc>
                <a:spcPct val="100000"/>
              </a:lnSpc>
              <a:buNone/>
            </a:pPr>
            <a:r>
              <a:rPr lang="es-AR" dirty="0"/>
              <a:t>Resulta claro que, es por la especificación de la forma de las ecuaciones de comportamiento que se da expresión matemática a las suposiciones adoptadas en un modelo.</a:t>
            </a:r>
          </a:p>
          <a:p>
            <a:pPr marL="0" indent="0" algn="just">
              <a:lnSpc>
                <a:spcPct val="100000"/>
              </a:lnSpc>
              <a:buNone/>
            </a:pPr>
            <a:endParaRPr lang="es-AR" dirty="0"/>
          </a:p>
        </p:txBody>
      </p:sp>
      <p:pic>
        <p:nvPicPr>
          <p:cNvPr id="4" name="Imagen 3">
            <a:extLst>
              <a:ext uri="{FF2B5EF4-FFF2-40B4-BE49-F238E27FC236}">
                <a16:creationId xmlns:a16="http://schemas.microsoft.com/office/drawing/2014/main" id="{D6F136CB-0DF9-4668-B4F4-ACBEEA56C3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7381823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857F11-5251-47D8-BEC0-834E99712B07}"/>
              </a:ext>
            </a:extLst>
          </p:cNvPr>
          <p:cNvSpPr>
            <a:spLocks noGrp="1"/>
          </p:cNvSpPr>
          <p:nvPr>
            <p:ph type="title"/>
          </p:nvPr>
        </p:nvSpPr>
        <p:spPr>
          <a:xfrm>
            <a:off x="1248495" y="18255"/>
            <a:ext cx="10125891" cy="1325563"/>
          </a:xfrm>
        </p:spPr>
        <p:txBody>
          <a:bodyPr/>
          <a:lstStyle/>
          <a:p>
            <a:r>
              <a:rPr lang="en-001" b="1" i="1" dirty="0"/>
              <a:t>E</a:t>
            </a:r>
            <a:r>
              <a:rPr lang="es-AR" b="1" i="1" dirty="0" err="1"/>
              <a:t>cuación</a:t>
            </a:r>
            <a:r>
              <a:rPr lang="es-AR" b="1" i="1" dirty="0"/>
              <a:t> </a:t>
            </a:r>
            <a:r>
              <a:rPr lang="en-001" b="1" i="1" dirty="0"/>
              <a:t>C</a:t>
            </a:r>
            <a:r>
              <a:rPr lang="es-AR" b="1" i="1" dirty="0" err="1"/>
              <a:t>ondicional</a:t>
            </a:r>
            <a:r>
              <a:rPr lang="es-AR" i="1" dirty="0"/>
              <a:t> </a:t>
            </a:r>
            <a:endParaRPr lang="es-AR" dirty="0"/>
          </a:p>
        </p:txBody>
      </p:sp>
      <p:sp>
        <p:nvSpPr>
          <p:cNvPr id="3" name="Marcador de contenido 2">
            <a:extLst>
              <a:ext uri="{FF2B5EF4-FFF2-40B4-BE49-F238E27FC236}">
                <a16:creationId xmlns:a16="http://schemas.microsoft.com/office/drawing/2014/main" id="{315BDE14-E3C4-4E19-8DA9-8BB9F28CD241}"/>
              </a:ext>
            </a:extLst>
          </p:cNvPr>
          <p:cNvSpPr>
            <a:spLocks noGrp="1"/>
          </p:cNvSpPr>
          <p:nvPr>
            <p:ph idx="1"/>
          </p:nvPr>
        </p:nvSpPr>
        <p:spPr>
          <a:xfrm>
            <a:off x="1248495" y="1362072"/>
            <a:ext cx="10515600" cy="4868911"/>
          </a:xfrm>
        </p:spPr>
        <p:txBody>
          <a:bodyPr>
            <a:normAutofit lnSpcReduction="10000"/>
          </a:bodyPr>
          <a:lstStyle/>
          <a:p>
            <a:pPr marL="0" indent="0" algn="just">
              <a:lnSpc>
                <a:spcPct val="150000"/>
              </a:lnSpc>
              <a:buNone/>
            </a:pPr>
            <a:r>
              <a:rPr lang="en-001" dirty="0"/>
              <a:t>E</a:t>
            </a:r>
            <a:r>
              <a:rPr lang="es-AR" dirty="0" err="1"/>
              <a:t>xpresa</a:t>
            </a:r>
            <a:r>
              <a:rPr lang="es-AR" dirty="0"/>
              <a:t> que se debe satisfacer un requerimiento. </a:t>
            </a:r>
            <a:endParaRPr lang="en-001" dirty="0"/>
          </a:p>
          <a:p>
            <a:pPr marL="0" indent="0" algn="just">
              <a:lnSpc>
                <a:spcPct val="150000"/>
              </a:lnSpc>
              <a:buNone/>
            </a:pPr>
            <a:r>
              <a:rPr lang="es-AR" dirty="0"/>
              <a:t>Por ejemplo, en un modelo en el que interviene el concepto de equilibrio, se debe establecer una </a:t>
            </a:r>
            <a:r>
              <a:rPr lang="es-AR" b="1" i="1" dirty="0"/>
              <a:t>condición de equilibrio</a:t>
            </a:r>
            <a:r>
              <a:rPr lang="es-AR" i="1" dirty="0"/>
              <a:t>, </a:t>
            </a:r>
            <a:r>
              <a:rPr lang="es-AR" dirty="0"/>
              <a:t>que describe el prerrequisito para la consecución de equilibrio. Dos de las condiciones de equilibrio más conocidas en economía son </a:t>
            </a:r>
          </a:p>
          <a:p>
            <a:pPr marL="0" indent="0" algn="ctr">
              <a:lnSpc>
                <a:spcPct val="150000"/>
              </a:lnSpc>
              <a:buNone/>
            </a:pPr>
            <a:r>
              <a:rPr lang="es-AR" b="1" i="1" dirty="0"/>
              <a:t>Q d </a:t>
            </a:r>
            <a:r>
              <a:rPr lang="es-AR" i="1" dirty="0"/>
              <a:t>= </a:t>
            </a:r>
            <a:r>
              <a:rPr lang="es-AR" b="1" i="1" dirty="0"/>
              <a:t>Q s </a:t>
            </a:r>
            <a:r>
              <a:rPr lang="es-AR" dirty="0"/>
              <a:t>[cantidad demandada = cantidad </a:t>
            </a:r>
            <a:r>
              <a:rPr lang="en-001" dirty="0" err="1"/>
              <a:t>ofrecida</a:t>
            </a:r>
            <a:r>
              <a:rPr lang="es-AR" dirty="0"/>
              <a:t>]</a:t>
            </a:r>
            <a:endParaRPr lang="en-001" dirty="0"/>
          </a:p>
          <a:p>
            <a:pPr marL="0" indent="0" algn="ctr">
              <a:lnSpc>
                <a:spcPct val="150000"/>
              </a:lnSpc>
              <a:buNone/>
            </a:pPr>
            <a:r>
              <a:rPr lang="es-AR" b="1" i="1" dirty="0"/>
              <a:t>S = I </a:t>
            </a:r>
            <a:r>
              <a:rPr lang="es-AR" dirty="0"/>
              <a:t>[ahorro previsto = inversión prevista]</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6172CD2B-00D3-41E7-916E-ADA2113A76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8869914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F13DBD-F539-432D-ABCE-5606EEB51168}"/>
              </a:ext>
            </a:extLst>
          </p:cNvPr>
          <p:cNvSpPr>
            <a:spLocks noGrp="1"/>
          </p:cNvSpPr>
          <p:nvPr>
            <p:ph type="title"/>
          </p:nvPr>
        </p:nvSpPr>
        <p:spPr>
          <a:xfrm>
            <a:off x="1248495" y="18255"/>
            <a:ext cx="9982200" cy="1325563"/>
          </a:xfrm>
        </p:spPr>
        <p:txBody>
          <a:bodyPr/>
          <a:lstStyle/>
          <a:p>
            <a:r>
              <a:rPr lang="es-AR" i="1" dirty="0"/>
              <a:t>condiciones de optimización</a:t>
            </a:r>
            <a:endParaRPr lang="es-AR" dirty="0"/>
          </a:p>
        </p:txBody>
      </p:sp>
      <p:sp>
        <p:nvSpPr>
          <p:cNvPr id="3" name="Marcador de contenido 2">
            <a:extLst>
              <a:ext uri="{FF2B5EF4-FFF2-40B4-BE49-F238E27FC236}">
                <a16:creationId xmlns:a16="http://schemas.microsoft.com/office/drawing/2014/main" id="{7A8B0E8C-D0D8-45E3-8638-E3E754229618}"/>
              </a:ext>
            </a:extLst>
          </p:cNvPr>
          <p:cNvSpPr>
            <a:spLocks noGrp="1"/>
          </p:cNvSpPr>
          <p:nvPr>
            <p:ph idx="1"/>
          </p:nvPr>
        </p:nvSpPr>
        <p:spPr>
          <a:xfrm>
            <a:off x="838200" y="1214846"/>
            <a:ext cx="10515600" cy="4962117"/>
          </a:xfrm>
        </p:spPr>
        <p:txBody>
          <a:bodyPr>
            <a:normAutofit lnSpcReduction="10000"/>
          </a:bodyPr>
          <a:lstStyle/>
          <a:p>
            <a:pPr marL="0" indent="0">
              <a:lnSpc>
                <a:spcPct val="150000"/>
              </a:lnSpc>
              <a:buNone/>
            </a:pPr>
            <a:r>
              <a:rPr lang="en-001" dirty="0"/>
              <a:t>U</a:t>
            </a:r>
            <a:r>
              <a:rPr lang="es-AR" dirty="0"/>
              <a:t>n modelo de optimización deriva o aplica una o más</a:t>
            </a:r>
            <a:r>
              <a:rPr lang="en-001" dirty="0"/>
              <a:t> </a:t>
            </a:r>
            <a:r>
              <a:rPr lang="es-AR" dirty="0"/>
              <a:t>c</a:t>
            </a:r>
            <a:r>
              <a:rPr lang="en-001" dirty="0"/>
              <a:t>o</a:t>
            </a:r>
            <a:r>
              <a:rPr lang="es-AR" dirty="0"/>
              <a:t>n</a:t>
            </a:r>
            <a:r>
              <a:rPr lang="en-001" dirty="0"/>
              <a:t>d</a:t>
            </a:r>
            <a:r>
              <a:rPr lang="es-AR" dirty="0"/>
              <a:t>i</a:t>
            </a:r>
            <a:r>
              <a:rPr lang="en-001" dirty="0"/>
              <a:t>c</a:t>
            </a:r>
            <a:r>
              <a:rPr lang="es-AR" dirty="0"/>
              <a:t>i</a:t>
            </a:r>
            <a:r>
              <a:rPr lang="en-001" dirty="0"/>
              <a:t>o</a:t>
            </a:r>
            <a:r>
              <a:rPr lang="es-AR" dirty="0"/>
              <a:t>n</a:t>
            </a:r>
            <a:r>
              <a:rPr lang="en-001" dirty="0"/>
              <a:t>e</a:t>
            </a:r>
            <a:r>
              <a:rPr lang="es-AR" dirty="0"/>
              <a:t>s</a:t>
            </a:r>
            <a:r>
              <a:rPr lang="en-001" dirty="0"/>
              <a:t> </a:t>
            </a:r>
            <a:r>
              <a:rPr lang="es-AR" dirty="0"/>
              <a:t>d</a:t>
            </a:r>
            <a:r>
              <a:rPr lang="en-001" dirty="0"/>
              <a:t>e </a:t>
            </a:r>
            <a:r>
              <a:rPr lang="es-AR" dirty="0"/>
              <a:t>o</a:t>
            </a:r>
            <a:r>
              <a:rPr lang="en-001" dirty="0"/>
              <a:t>p</a:t>
            </a:r>
            <a:r>
              <a:rPr lang="es-AR" dirty="0"/>
              <a:t>t</a:t>
            </a:r>
            <a:r>
              <a:rPr lang="en-001" dirty="0" err="1"/>
              <a:t>i</a:t>
            </a:r>
            <a:r>
              <a:rPr lang="es-AR" dirty="0"/>
              <a:t>m</a:t>
            </a:r>
            <a:r>
              <a:rPr lang="en-001" dirty="0" err="1"/>
              <a:t>i</a:t>
            </a:r>
            <a:r>
              <a:rPr lang="es-AR" dirty="0"/>
              <a:t>z</a:t>
            </a:r>
            <a:r>
              <a:rPr lang="en-001" dirty="0"/>
              <a:t>a</a:t>
            </a:r>
            <a:r>
              <a:rPr lang="es-AR" dirty="0"/>
              <a:t>c</a:t>
            </a:r>
            <a:r>
              <a:rPr lang="en-001" dirty="0" err="1"/>
              <a:t>i</a:t>
            </a:r>
            <a:r>
              <a:rPr lang="es-AR" dirty="0"/>
              <a:t>o</a:t>
            </a:r>
            <a:r>
              <a:rPr lang="en-001" dirty="0"/>
              <a:t>n</a:t>
            </a:r>
            <a:r>
              <a:rPr lang="es-AR" i="1" dirty="0"/>
              <a:t>. </a:t>
            </a:r>
            <a:endParaRPr lang="en-001" i="1" dirty="0"/>
          </a:p>
          <a:p>
            <a:pPr marL="0" indent="0">
              <a:lnSpc>
                <a:spcPct val="150000"/>
              </a:lnSpc>
              <a:buNone/>
            </a:pPr>
            <a:r>
              <a:rPr lang="es-AR" dirty="0"/>
              <a:t>Una condición de este tipo que viene fácilmente a la mente es: </a:t>
            </a:r>
          </a:p>
          <a:p>
            <a:pPr marL="0" indent="0" algn="ctr">
              <a:lnSpc>
                <a:spcPct val="150000"/>
              </a:lnSpc>
              <a:buNone/>
            </a:pPr>
            <a:r>
              <a:rPr lang="es-AR" b="1" dirty="0"/>
              <a:t>CM</a:t>
            </a:r>
            <a:r>
              <a:rPr lang="en-001" b="1" dirty="0"/>
              <a:t>g</a:t>
            </a:r>
            <a:r>
              <a:rPr lang="es-AR" b="1" dirty="0"/>
              <a:t> = IM</a:t>
            </a:r>
            <a:r>
              <a:rPr lang="en-001" b="1" dirty="0"/>
              <a:t>g</a:t>
            </a:r>
            <a:r>
              <a:rPr lang="es-AR" b="1" dirty="0"/>
              <a:t> [costo marginal = ingreso marginal]</a:t>
            </a:r>
          </a:p>
          <a:p>
            <a:pPr marL="0" indent="0">
              <a:lnSpc>
                <a:spcPct val="150000"/>
              </a:lnSpc>
              <a:buNone/>
            </a:pPr>
            <a:r>
              <a:rPr lang="es-AR" dirty="0"/>
              <a:t>en la teoría de la empresa. </a:t>
            </a:r>
            <a:endParaRPr lang="en-001" dirty="0"/>
          </a:p>
          <a:p>
            <a:pPr marL="0" indent="0">
              <a:lnSpc>
                <a:spcPct val="150000"/>
              </a:lnSpc>
              <a:buNone/>
            </a:pPr>
            <a:r>
              <a:rPr lang="es-AR" dirty="0"/>
              <a:t>Debido a que las ecuaciones de este tipo no son definicionales ni de</a:t>
            </a:r>
            <a:r>
              <a:rPr lang="en-001" dirty="0"/>
              <a:t> </a:t>
            </a:r>
            <a:r>
              <a:rPr lang="es-AR" dirty="0"/>
              <a:t>comportamiento, por sí mismas constituyen una clase. </a:t>
            </a:r>
          </a:p>
          <a:p>
            <a:pPr marL="0" indent="0">
              <a:lnSpc>
                <a:spcPct val="150000"/>
              </a:lnSpc>
              <a:buNone/>
            </a:pPr>
            <a:endParaRPr lang="es-AR" dirty="0"/>
          </a:p>
        </p:txBody>
      </p:sp>
      <p:pic>
        <p:nvPicPr>
          <p:cNvPr id="4" name="Imagen 3">
            <a:extLst>
              <a:ext uri="{FF2B5EF4-FFF2-40B4-BE49-F238E27FC236}">
                <a16:creationId xmlns:a16="http://schemas.microsoft.com/office/drawing/2014/main" id="{714A191D-4928-44C0-8237-21097B5E5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3083955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6B031C-DC89-4586-9F56-30BC35F987A2}"/>
              </a:ext>
            </a:extLst>
          </p:cNvPr>
          <p:cNvSpPr>
            <a:spLocks noGrp="1"/>
          </p:cNvSpPr>
          <p:nvPr>
            <p:ph type="title"/>
          </p:nvPr>
        </p:nvSpPr>
        <p:spPr>
          <a:xfrm>
            <a:off x="1248495" y="18255"/>
            <a:ext cx="10515600" cy="1325563"/>
          </a:xfrm>
        </p:spPr>
        <p:txBody>
          <a:bodyPr/>
          <a:lstStyle/>
          <a:p>
            <a:r>
              <a:rPr lang="es-AR" b="1" dirty="0"/>
              <a:t>EL SISTEMA DE LOS NÚMEROS REALES</a:t>
            </a:r>
            <a:endParaRPr lang="es-AR" dirty="0"/>
          </a:p>
        </p:txBody>
      </p:sp>
      <p:sp>
        <p:nvSpPr>
          <p:cNvPr id="3" name="Marcador de contenido 2">
            <a:extLst>
              <a:ext uri="{FF2B5EF4-FFF2-40B4-BE49-F238E27FC236}">
                <a16:creationId xmlns:a16="http://schemas.microsoft.com/office/drawing/2014/main" id="{DE30E842-CE24-4CDC-93F4-B263AD723225}"/>
              </a:ext>
            </a:extLst>
          </p:cNvPr>
          <p:cNvSpPr>
            <a:spLocks noGrp="1"/>
          </p:cNvSpPr>
          <p:nvPr>
            <p:ph idx="1"/>
          </p:nvPr>
        </p:nvSpPr>
        <p:spPr>
          <a:xfrm>
            <a:off x="838200" y="2947015"/>
            <a:ext cx="10515600" cy="3610540"/>
          </a:xfrm>
        </p:spPr>
        <p:txBody>
          <a:bodyPr>
            <a:normAutofit/>
          </a:bodyPr>
          <a:lstStyle/>
          <a:p>
            <a:pPr marL="0" indent="0" algn="just">
              <a:lnSpc>
                <a:spcPct val="150000"/>
              </a:lnSpc>
              <a:buNone/>
            </a:pPr>
            <a:r>
              <a:rPr lang="es-AR" dirty="0"/>
              <a:t>Originariamente se introdujeron los </a:t>
            </a:r>
            <a:r>
              <a:rPr lang="es-AR" dirty="0" err="1"/>
              <a:t>numeros</a:t>
            </a:r>
            <a:r>
              <a:rPr lang="es-AR" dirty="0"/>
              <a:t> reales para medir </a:t>
            </a:r>
            <a:r>
              <a:rPr lang="es-AR" dirty="0" err="1"/>
              <a:t>caracteristicas</a:t>
            </a:r>
            <a:r>
              <a:rPr lang="es-AR" dirty="0"/>
              <a:t> </a:t>
            </a:r>
            <a:r>
              <a:rPr lang="es-AR" dirty="0" err="1"/>
              <a:t>fisicas</a:t>
            </a:r>
            <a:r>
              <a:rPr lang="es-AR" dirty="0"/>
              <a:t> como longitud,</a:t>
            </a:r>
            <a:r>
              <a:rPr lang="en-001" dirty="0"/>
              <a:t> </a:t>
            </a:r>
            <a:r>
              <a:rPr lang="es-AR" dirty="0"/>
              <a:t>temperatura y tiempo. Los</a:t>
            </a:r>
            <a:r>
              <a:rPr lang="en-001" dirty="0"/>
              <a:t> </a:t>
            </a:r>
            <a:r>
              <a:rPr lang="es-AR" dirty="0"/>
              <a:t>economistas los usan </a:t>
            </a:r>
            <a:r>
              <a:rPr lang="es-AR" dirty="0" err="1"/>
              <a:t>tambien</a:t>
            </a:r>
            <a:r>
              <a:rPr lang="es-AR" dirty="0"/>
              <a:t> para medir precios, cantidades, ingresos,</a:t>
            </a:r>
            <a:r>
              <a:rPr lang="en-001" dirty="0"/>
              <a:t> </a:t>
            </a:r>
            <a:r>
              <a:rPr lang="es-AR" dirty="0"/>
              <a:t>tipos de </a:t>
            </a:r>
            <a:r>
              <a:rPr lang="es-AR" dirty="0" err="1"/>
              <a:t>interes</a:t>
            </a:r>
            <a:r>
              <a:rPr lang="es-AR" dirty="0"/>
              <a:t> y </a:t>
            </a:r>
            <a:r>
              <a:rPr lang="es-AR" dirty="0" err="1"/>
              <a:t>cost</a:t>
            </a:r>
            <a:r>
              <a:rPr lang="en-001" dirty="0"/>
              <a:t>o</a:t>
            </a:r>
            <a:r>
              <a:rPr lang="es-AR" dirty="0"/>
              <a:t>s medios, entre otras cosas. </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09BBD961-5782-4811-97DB-60CDEAEBB9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
        <p:nvSpPr>
          <p:cNvPr id="5" name="Rectángulo 4">
            <a:extLst>
              <a:ext uri="{FF2B5EF4-FFF2-40B4-BE49-F238E27FC236}">
                <a16:creationId xmlns:a16="http://schemas.microsoft.com/office/drawing/2014/main" id="{AD52A1F6-AEA9-473D-9363-FA47C74E1785}"/>
              </a:ext>
            </a:extLst>
          </p:cNvPr>
          <p:cNvSpPr/>
          <p:nvPr/>
        </p:nvSpPr>
        <p:spPr>
          <a:xfrm>
            <a:off x="4297680" y="1318257"/>
            <a:ext cx="5669279" cy="1295868"/>
          </a:xfrm>
          <a:prstGeom prst="rect">
            <a:avLst/>
          </a:prstGeom>
        </p:spPr>
        <p:txBody>
          <a:bodyPr wrap="square">
            <a:spAutoFit/>
          </a:bodyPr>
          <a:lstStyle/>
          <a:p>
            <a:pPr marL="2790825" algn="just">
              <a:lnSpc>
                <a:spcPct val="150000"/>
              </a:lnSpc>
              <a:spcAft>
                <a:spcPts val="0"/>
              </a:spcAft>
            </a:pPr>
            <a:r>
              <a:rPr lang="es-AR" i="1" dirty="0">
                <a:latin typeface="Calibri" panose="020F0502020204030204" pitchFamily="34" charset="0"/>
                <a:ea typeface="Calibri" panose="020F0502020204030204" pitchFamily="34" charset="0"/>
                <a:cs typeface="Calibri" panose="020F0502020204030204" pitchFamily="34" charset="0"/>
              </a:rPr>
              <a:t>Dios creo los enteros;</a:t>
            </a:r>
            <a:endParaRPr lang="es-AR" sz="1600" dirty="0">
              <a:latin typeface="Calibri" panose="020F0502020204030204" pitchFamily="34" charset="0"/>
              <a:ea typeface="Calibri" panose="020F0502020204030204" pitchFamily="34" charset="0"/>
              <a:cs typeface="Times New Roman" panose="02020603050405020304" pitchFamily="18" charset="0"/>
            </a:endParaRPr>
          </a:p>
          <a:p>
            <a:pPr marL="2790825" algn="just">
              <a:lnSpc>
                <a:spcPct val="150000"/>
              </a:lnSpc>
              <a:spcAft>
                <a:spcPts val="0"/>
              </a:spcAft>
            </a:pPr>
            <a:r>
              <a:rPr lang="es-AR" i="1" dirty="0">
                <a:latin typeface="Calibri" panose="020F0502020204030204" pitchFamily="34" charset="0"/>
                <a:ea typeface="Calibri" panose="020F0502020204030204" pitchFamily="34" charset="0"/>
                <a:cs typeface="Calibri" panose="020F0502020204030204" pitchFamily="34" charset="0"/>
              </a:rPr>
              <a:t>el resto es obra del hombre.</a:t>
            </a:r>
            <a:endParaRPr lang="es-AR" sz="1600" dirty="0">
              <a:latin typeface="Calibri" panose="020F0502020204030204" pitchFamily="34" charset="0"/>
              <a:ea typeface="Calibri" panose="020F0502020204030204" pitchFamily="34" charset="0"/>
              <a:cs typeface="Times New Roman" panose="02020603050405020304" pitchFamily="18" charset="0"/>
            </a:endParaRPr>
          </a:p>
          <a:p>
            <a:pPr marL="2790825" algn="just">
              <a:lnSpc>
                <a:spcPct val="150000"/>
              </a:lnSpc>
              <a:spcAft>
                <a:spcPts val="0"/>
              </a:spcAft>
            </a:pPr>
            <a:r>
              <a:rPr lang="es-AR" dirty="0">
                <a:latin typeface="Calibri" panose="020F0502020204030204" pitchFamily="34" charset="0"/>
                <a:ea typeface="Calibri" panose="020F0502020204030204" pitchFamily="34" charset="0"/>
                <a:cs typeface="Calibri" panose="020F0502020204030204" pitchFamily="34" charset="0"/>
              </a:rPr>
              <a:t>—</a:t>
            </a:r>
            <a:r>
              <a:rPr lang="es-AR" i="1" dirty="0">
                <a:latin typeface="Calibri" panose="020F0502020204030204" pitchFamily="34" charset="0"/>
                <a:ea typeface="Calibri" panose="020F0502020204030204" pitchFamily="34" charset="0"/>
                <a:cs typeface="Calibri" panose="020F0502020204030204" pitchFamily="34" charset="0"/>
              </a:rPr>
              <a:t>L. Kronecker</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45709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D065D9-E902-450C-B7D0-F95315F9EB89}"/>
              </a:ext>
            </a:extLst>
          </p:cNvPr>
          <p:cNvSpPr>
            <a:spLocks noGrp="1"/>
          </p:cNvSpPr>
          <p:nvPr>
            <p:ph type="title"/>
          </p:nvPr>
        </p:nvSpPr>
        <p:spPr>
          <a:xfrm>
            <a:off x="1883228" y="356121"/>
            <a:ext cx="10095412" cy="1325563"/>
          </a:xfrm>
        </p:spPr>
        <p:txBody>
          <a:bodyPr>
            <a:normAutofit/>
          </a:bodyPr>
          <a:lstStyle/>
          <a:p>
            <a:r>
              <a:rPr lang="en-001" sz="3200" dirty="0"/>
              <a:t>R</a:t>
            </a:r>
            <a:r>
              <a:rPr lang="es-AR" sz="3200" dirty="0" err="1"/>
              <a:t>esumen</a:t>
            </a:r>
            <a:r>
              <a:rPr lang="es-AR" sz="3200" dirty="0"/>
              <a:t> de la estructura</a:t>
            </a:r>
            <a:r>
              <a:rPr lang="en-001" sz="3200" dirty="0"/>
              <a:t> </a:t>
            </a:r>
            <a:r>
              <a:rPr lang="es-AR" sz="3200" dirty="0"/>
              <a:t>del sistema de números reales.</a:t>
            </a:r>
            <a:br>
              <a:rPr lang="es-AR" sz="3200" dirty="0"/>
            </a:br>
            <a:endParaRPr lang="es-AR" sz="3200" dirty="0"/>
          </a:p>
        </p:txBody>
      </p:sp>
      <p:pic>
        <p:nvPicPr>
          <p:cNvPr id="7" name="Imagen 6">
            <a:extLst>
              <a:ext uri="{FF2B5EF4-FFF2-40B4-BE49-F238E27FC236}">
                <a16:creationId xmlns:a16="http://schemas.microsoft.com/office/drawing/2014/main" id="{FEB0BC81-EA61-4BB4-B2BF-528BA973F41B}"/>
              </a:ext>
            </a:extLst>
          </p:cNvPr>
          <p:cNvPicPr/>
          <p:nvPr/>
        </p:nvPicPr>
        <p:blipFill>
          <a:blip r:embed="rId2">
            <a:lum contrast="40000"/>
            <a:extLst>
              <a:ext uri="{28A0092B-C50C-407E-A947-70E740481C1C}">
                <a14:useLocalDpi xmlns:a14="http://schemas.microsoft.com/office/drawing/2010/main" val="0"/>
              </a:ext>
            </a:extLst>
          </a:blip>
          <a:srcRect/>
          <a:stretch>
            <a:fillRect/>
          </a:stretch>
        </p:blipFill>
        <p:spPr bwMode="auto">
          <a:xfrm>
            <a:off x="2168434" y="1681683"/>
            <a:ext cx="7707086" cy="4366419"/>
          </a:xfrm>
          <a:prstGeom prst="rect">
            <a:avLst/>
          </a:prstGeom>
          <a:noFill/>
          <a:ln>
            <a:noFill/>
          </a:ln>
        </p:spPr>
      </p:pic>
      <p:pic>
        <p:nvPicPr>
          <p:cNvPr id="8" name="Imagen 7">
            <a:extLst>
              <a:ext uri="{FF2B5EF4-FFF2-40B4-BE49-F238E27FC236}">
                <a16:creationId xmlns:a16="http://schemas.microsoft.com/office/drawing/2014/main" id="{7F973030-C61F-419D-B9DC-6771AF8D9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2145304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1DA13E-C361-4C98-839A-FE9A2659BE2A}"/>
              </a:ext>
            </a:extLst>
          </p:cNvPr>
          <p:cNvSpPr>
            <a:spLocks noGrp="1"/>
          </p:cNvSpPr>
          <p:nvPr>
            <p:ph type="title"/>
          </p:nvPr>
        </p:nvSpPr>
        <p:spPr>
          <a:xfrm>
            <a:off x="1528354" y="18255"/>
            <a:ext cx="9825446" cy="1325563"/>
          </a:xfrm>
        </p:spPr>
        <p:txBody>
          <a:bodyPr/>
          <a:lstStyle/>
          <a:p>
            <a:r>
              <a:rPr lang="es-AR" b="1" dirty="0"/>
              <a:t>Relaciones y funciones</a:t>
            </a:r>
            <a:endParaRPr lang="es-AR" dirty="0"/>
          </a:p>
        </p:txBody>
      </p:sp>
      <p:sp>
        <p:nvSpPr>
          <p:cNvPr id="3" name="Marcador de contenido 2">
            <a:extLst>
              <a:ext uri="{FF2B5EF4-FFF2-40B4-BE49-F238E27FC236}">
                <a16:creationId xmlns:a16="http://schemas.microsoft.com/office/drawing/2014/main" id="{0F83EAAE-A098-4FB7-AC97-FABC5B6674D8}"/>
              </a:ext>
            </a:extLst>
          </p:cNvPr>
          <p:cNvSpPr>
            <a:spLocks noGrp="1"/>
          </p:cNvSpPr>
          <p:nvPr>
            <p:ph idx="1"/>
          </p:nvPr>
        </p:nvSpPr>
        <p:spPr>
          <a:xfrm>
            <a:off x="838200" y="1343818"/>
            <a:ext cx="10515600" cy="4833145"/>
          </a:xfrm>
        </p:spPr>
        <p:txBody>
          <a:bodyPr>
            <a:normAutofit/>
          </a:bodyPr>
          <a:lstStyle/>
          <a:p>
            <a:pPr marL="0" indent="0" algn="just">
              <a:lnSpc>
                <a:spcPct val="150000"/>
              </a:lnSpc>
              <a:buNone/>
            </a:pPr>
            <a:r>
              <a:rPr lang="es-AR" b="1" dirty="0"/>
              <a:t>Pares ordenados</a:t>
            </a:r>
            <a:endParaRPr lang="es-AR" dirty="0"/>
          </a:p>
          <a:p>
            <a:pPr marL="0" indent="0" algn="just">
              <a:lnSpc>
                <a:spcPct val="150000"/>
              </a:lnSpc>
              <a:buNone/>
            </a:pPr>
            <a:r>
              <a:rPr lang="es-AR" dirty="0"/>
              <a:t>Al escribir un conjunto </a:t>
            </a:r>
            <a:r>
              <a:rPr lang="es-AR" b="1" i="1" dirty="0"/>
              <a:t>{a, b}, </a:t>
            </a:r>
            <a:r>
              <a:rPr lang="es-AR" dirty="0"/>
              <a:t>no importa el orden en el que aparecen los elementos </a:t>
            </a:r>
            <a:r>
              <a:rPr lang="es-AR" b="1" i="1" dirty="0"/>
              <a:t>a</a:t>
            </a:r>
            <a:r>
              <a:rPr lang="es-AR" i="1" dirty="0"/>
              <a:t> y </a:t>
            </a:r>
            <a:r>
              <a:rPr lang="es-AR" b="1" i="1" dirty="0"/>
              <a:t>b, </a:t>
            </a:r>
            <a:r>
              <a:rPr lang="es-AR" dirty="0"/>
              <a:t>porque por definición </a:t>
            </a:r>
            <a:r>
              <a:rPr lang="es-AR" b="1" i="1" dirty="0"/>
              <a:t>{a, b</a:t>
            </a:r>
            <a:r>
              <a:rPr lang="es-AR" b="1" dirty="0"/>
              <a:t>} = </a:t>
            </a:r>
            <a:r>
              <a:rPr lang="es-AR" b="1" i="1" dirty="0"/>
              <a:t>{b, a}.</a:t>
            </a:r>
            <a:r>
              <a:rPr lang="es-AR" i="1" dirty="0"/>
              <a:t> </a:t>
            </a:r>
            <a:r>
              <a:rPr lang="es-AR" dirty="0"/>
              <a:t>El par de elementos </a:t>
            </a:r>
            <a:r>
              <a:rPr lang="es-AR" b="1" i="1" dirty="0"/>
              <a:t>a</a:t>
            </a:r>
            <a:r>
              <a:rPr lang="es-AR" i="1" dirty="0"/>
              <a:t> y </a:t>
            </a:r>
            <a:r>
              <a:rPr lang="es-AR" b="1" i="1" dirty="0"/>
              <a:t>b, </a:t>
            </a:r>
            <a:r>
              <a:rPr lang="es-AR" dirty="0"/>
              <a:t>en este caso, </a:t>
            </a:r>
            <a:r>
              <a:rPr lang="es-AR" b="1" dirty="0"/>
              <a:t>no es un </a:t>
            </a:r>
            <a:r>
              <a:rPr lang="es-AR" b="1" i="1" dirty="0"/>
              <a:t>par ordenado</a:t>
            </a:r>
            <a:r>
              <a:rPr lang="es-AR" i="1" dirty="0"/>
              <a:t>. </a:t>
            </a:r>
            <a:endParaRPr lang="en-001" i="1" dirty="0"/>
          </a:p>
          <a:p>
            <a:pPr marL="0" indent="0" algn="just">
              <a:lnSpc>
                <a:spcPct val="150000"/>
              </a:lnSpc>
              <a:buNone/>
            </a:pPr>
            <a:r>
              <a:rPr lang="es-AR" dirty="0"/>
              <a:t>Sin embargo, cuando el orden </a:t>
            </a:r>
            <a:r>
              <a:rPr lang="es-AR" i="1" dirty="0"/>
              <a:t>de </a:t>
            </a:r>
            <a:r>
              <a:rPr lang="es-AR" b="1" i="1" dirty="0"/>
              <a:t>a</a:t>
            </a:r>
            <a:r>
              <a:rPr lang="es-AR" i="1" dirty="0"/>
              <a:t> y </a:t>
            </a:r>
            <a:r>
              <a:rPr lang="es-AR" b="1" i="1" dirty="0"/>
              <a:t>b </a:t>
            </a:r>
            <a:r>
              <a:rPr lang="es-AR" dirty="0"/>
              <a:t>tiene importancia, se pueden escribir dos </a:t>
            </a:r>
            <a:r>
              <a:rPr lang="es-AR" i="1" dirty="0"/>
              <a:t>pares ordenados </a:t>
            </a:r>
            <a:r>
              <a:rPr lang="es-AR" dirty="0"/>
              <a:t>diferentes denotados por </a:t>
            </a:r>
            <a:r>
              <a:rPr lang="es-AR" b="1" i="1" dirty="0"/>
              <a:t>(a, b) </a:t>
            </a:r>
            <a:r>
              <a:rPr lang="es-AR" dirty="0"/>
              <a:t>y </a:t>
            </a:r>
            <a:r>
              <a:rPr lang="es-AR" b="1" i="1" dirty="0"/>
              <a:t>(b, a),</a:t>
            </a:r>
            <a:r>
              <a:rPr lang="es-AR" i="1" dirty="0"/>
              <a:t> </a:t>
            </a:r>
            <a:r>
              <a:rPr lang="es-AR" dirty="0"/>
              <a:t>que tienen la propiedad de que </a:t>
            </a:r>
            <a:r>
              <a:rPr lang="es-AR" b="1" i="1" dirty="0"/>
              <a:t>(a, b ) ≠ </a:t>
            </a:r>
            <a:r>
              <a:rPr lang="es-AR" b="1" dirty="0"/>
              <a:t>( </a:t>
            </a:r>
            <a:r>
              <a:rPr lang="es-AR" b="1" i="1" dirty="0"/>
              <a:t>b , a)</a:t>
            </a:r>
            <a:r>
              <a:rPr lang="es-AR" i="1" dirty="0"/>
              <a:t> </a:t>
            </a:r>
            <a:r>
              <a:rPr lang="es-AR" dirty="0"/>
              <a:t>a menos que </a:t>
            </a:r>
            <a:r>
              <a:rPr lang="es-AR" b="1" i="1" dirty="0"/>
              <a:t>a</a:t>
            </a:r>
            <a:r>
              <a:rPr lang="es-AR" i="1" dirty="0"/>
              <a:t> </a:t>
            </a:r>
            <a:r>
              <a:rPr lang="es-AR" b="1" i="1" dirty="0"/>
              <a:t>= b .</a:t>
            </a:r>
            <a:endParaRPr lang="es-AR" dirty="0"/>
          </a:p>
          <a:p>
            <a:pPr marL="0" indent="0" algn="just">
              <a:lnSpc>
                <a:spcPct val="150000"/>
              </a:lnSpc>
              <a:buNone/>
            </a:pPr>
            <a:endParaRPr lang="es-AR" dirty="0"/>
          </a:p>
        </p:txBody>
      </p:sp>
      <p:pic>
        <p:nvPicPr>
          <p:cNvPr id="4" name="Imagen 3">
            <a:extLst>
              <a:ext uri="{FF2B5EF4-FFF2-40B4-BE49-F238E27FC236}">
                <a16:creationId xmlns:a16="http://schemas.microsoft.com/office/drawing/2014/main" id="{085B7B17-D042-42D4-AF2F-F0CE7DBA4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889271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C4AA52-ADC5-4B09-8D5C-6C2EA74913E2}"/>
              </a:ext>
            </a:extLst>
          </p:cNvPr>
          <p:cNvSpPr>
            <a:spLocks noGrp="1"/>
          </p:cNvSpPr>
          <p:nvPr>
            <p:ph type="title"/>
          </p:nvPr>
        </p:nvSpPr>
        <p:spPr>
          <a:xfrm>
            <a:off x="1632857" y="18255"/>
            <a:ext cx="9485811" cy="1325563"/>
          </a:xfrm>
        </p:spPr>
        <p:txBody>
          <a:bodyPr/>
          <a:lstStyle/>
          <a:p>
            <a:r>
              <a:rPr lang="es-AR" b="1" dirty="0"/>
              <a:t>Ejemplo </a:t>
            </a:r>
            <a:endParaRPr lang="es-AR" dirty="0"/>
          </a:p>
        </p:txBody>
      </p:sp>
      <p:sp>
        <p:nvSpPr>
          <p:cNvPr id="3" name="Marcador de contenido 2">
            <a:extLst>
              <a:ext uri="{FF2B5EF4-FFF2-40B4-BE49-F238E27FC236}">
                <a16:creationId xmlns:a16="http://schemas.microsoft.com/office/drawing/2014/main" id="{647A6E79-35B6-470B-B479-DD0C8C621A6E}"/>
              </a:ext>
            </a:extLst>
          </p:cNvPr>
          <p:cNvSpPr>
            <a:spLocks noGrp="1"/>
          </p:cNvSpPr>
          <p:nvPr>
            <p:ph idx="1"/>
          </p:nvPr>
        </p:nvSpPr>
        <p:spPr>
          <a:xfrm>
            <a:off x="838200" y="1343818"/>
            <a:ext cx="10515600" cy="4965542"/>
          </a:xfrm>
        </p:spPr>
        <p:txBody>
          <a:bodyPr>
            <a:normAutofit/>
          </a:bodyPr>
          <a:lstStyle/>
          <a:p>
            <a:pPr marL="0" indent="0" algn="just">
              <a:lnSpc>
                <a:spcPct val="150000"/>
              </a:lnSpc>
              <a:buNone/>
            </a:pPr>
            <a:r>
              <a:rPr lang="es-AR" dirty="0"/>
              <a:t>Para mostrar la edad y el peso de cada estudiante en una clase, se pueden formar pares ordenados</a:t>
            </a:r>
            <a:r>
              <a:rPr lang="en-001" dirty="0"/>
              <a:t> </a:t>
            </a:r>
            <a:r>
              <a:rPr lang="es-AR" dirty="0"/>
              <a:t>(a, </a:t>
            </a:r>
            <a:r>
              <a:rPr lang="es-AR" i="1" dirty="0"/>
              <a:t>w), </a:t>
            </a:r>
            <a:r>
              <a:rPr lang="es-AR" dirty="0"/>
              <a:t>en los que el primer elemento indica la edad (en años) y el segundo elemento indica el peso (en libras). Entonces (19, 127) y (127, 19) obviamente indican cosas diferentes.</a:t>
            </a:r>
          </a:p>
          <a:p>
            <a:pPr marL="0" indent="0" algn="just">
              <a:lnSpc>
                <a:spcPct val="150000"/>
              </a:lnSpc>
              <a:buNone/>
            </a:pPr>
            <a:r>
              <a:rPr lang="es-AR" dirty="0"/>
              <a:t>Además, el último par ordenado difícilmente se ajusta a algún estudiante en cualquier parte.</a:t>
            </a:r>
          </a:p>
          <a:p>
            <a:pPr marL="0" indent="0" algn="just">
              <a:lnSpc>
                <a:spcPct val="150000"/>
              </a:lnSpc>
              <a:buNone/>
            </a:pPr>
            <a:endParaRPr lang="es-AR" dirty="0"/>
          </a:p>
        </p:txBody>
      </p:sp>
      <p:pic>
        <p:nvPicPr>
          <p:cNvPr id="4" name="Imagen 3">
            <a:extLst>
              <a:ext uri="{FF2B5EF4-FFF2-40B4-BE49-F238E27FC236}">
                <a16:creationId xmlns:a16="http://schemas.microsoft.com/office/drawing/2014/main" id="{B57034DD-25C1-4E24-9566-1EEF13C203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3881737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8B096EE-CAFE-47CD-BD8C-34E29ECDAA50}"/>
              </a:ext>
            </a:extLst>
          </p:cNvPr>
          <p:cNvSpPr>
            <a:spLocks noGrp="1"/>
          </p:cNvSpPr>
          <p:nvPr>
            <p:ph idx="1"/>
          </p:nvPr>
        </p:nvSpPr>
        <p:spPr>
          <a:xfrm>
            <a:off x="1423850" y="535576"/>
            <a:ext cx="9929949" cy="5865223"/>
          </a:xfrm>
        </p:spPr>
        <p:txBody>
          <a:bodyPr>
            <a:normAutofit lnSpcReduction="10000"/>
          </a:bodyPr>
          <a:lstStyle/>
          <a:p>
            <a:pPr marL="0" indent="0" algn="just">
              <a:lnSpc>
                <a:spcPct val="150000"/>
              </a:lnSpc>
              <a:buNone/>
            </a:pPr>
            <a:r>
              <a:rPr lang="es-AR" dirty="0"/>
              <a:t>Los pares ordenados, pueden ser elementos de un conjunto. </a:t>
            </a:r>
            <a:endParaRPr lang="en-001" dirty="0"/>
          </a:p>
          <a:p>
            <a:pPr marL="0" indent="0" algn="just">
              <a:lnSpc>
                <a:spcPct val="150000"/>
              </a:lnSpc>
              <a:buNone/>
            </a:pPr>
            <a:r>
              <a:rPr lang="es-AR" dirty="0"/>
              <a:t>Considere el plano coordenado rectangular (cartesiano) de</a:t>
            </a:r>
            <a:r>
              <a:rPr lang="en-001" dirty="0"/>
              <a:t>l </a:t>
            </a:r>
            <a:r>
              <a:rPr lang="es-AR" dirty="0"/>
              <a:t>C</a:t>
            </a:r>
            <a:r>
              <a:rPr lang="en-001" dirty="0" err="1"/>
              <a:t>uadro</a:t>
            </a:r>
            <a:r>
              <a:rPr lang="es-AR" dirty="0"/>
              <a:t> </a:t>
            </a:r>
            <a:r>
              <a:rPr lang="en-001" dirty="0"/>
              <a:t>1</a:t>
            </a:r>
            <a:r>
              <a:rPr lang="es-AR" dirty="0"/>
              <a:t>, donde un eje </a:t>
            </a:r>
            <a:r>
              <a:rPr lang="es-AR" i="1" dirty="0"/>
              <a:t>x </a:t>
            </a:r>
            <a:r>
              <a:rPr lang="es-AR" dirty="0"/>
              <a:t>y un eje </a:t>
            </a:r>
            <a:r>
              <a:rPr lang="es-AR" i="1" dirty="0"/>
              <a:t>y </a:t>
            </a:r>
            <a:r>
              <a:rPr lang="es-AR" dirty="0"/>
              <a:t>se cruzan entre sí en un ángulo recto, dividiendo el plano en cuatro cuadrantes. </a:t>
            </a:r>
            <a:endParaRPr lang="en-001" dirty="0"/>
          </a:p>
          <a:p>
            <a:pPr marL="0" indent="0" algn="just">
              <a:lnSpc>
                <a:spcPct val="150000"/>
              </a:lnSpc>
              <a:buNone/>
            </a:pPr>
            <a:r>
              <a:rPr lang="es-AR" dirty="0"/>
              <a:t>Este plano </a:t>
            </a:r>
            <a:r>
              <a:rPr lang="es-AR" b="1" i="1" dirty="0" err="1"/>
              <a:t>xy</a:t>
            </a:r>
            <a:r>
              <a:rPr lang="es-AR" i="1" dirty="0"/>
              <a:t> </a:t>
            </a:r>
            <a:r>
              <a:rPr lang="es-AR" dirty="0"/>
              <a:t>es un conjunto infinito de puntos, cada uno de los cuales representa un par ordenado cuyo primer elemento es un </a:t>
            </a:r>
            <a:r>
              <a:rPr lang="es-AR" b="1" dirty="0"/>
              <a:t>valor </a:t>
            </a:r>
            <a:r>
              <a:rPr lang="es-AR" b="1" i="1" dirty="0"/>
              <a:t>x </a:t>
            </a:r>
            <a:r>
              <a:rPr lang="es-AR" i="1" dirty="0"/>
              <a:t>y </a:t>
            </a:r>
            <a:r>
              <a:rPr lang="es-AR" dirty="0"/>
              <a:t>el segundo elemento, un </a:t>
            </a:r>
            <a:r>
              <a:rPr lang="es-AR" b="1" dirty="0"/>
              <a:t>valor y</a:t>
            </a:r>
            <a:r>
              <a:rPr lang="es-AR" dirty="0"/>
              <a:t>. </a:t>
            </a:r>
            <a:endParaRPr lang="en-001" dirty="0"/>
          </a:p>
          <a:p>
            <a:pPr marL="0" indent="0" algn="just">
              <a:lnSpc>
                <a:spcPct val="150000"/>
              </a:lnSpc>
              <a:buNone/>
            </a:pPr>
            <a:r>
              <a:rPr lang="es-AR" dirty="0"/>
              <a:t>Resulta claro que el punto marcado con </a:t>
            </a:r>
            <a:r>
              <a:rPr lang="es-AR" b="1" dirty="0"/>
              <a:t>(4, 2)</a:t>
            </a:r>
            <a:r>
              <a:rPr lang="es-AR" dirty="0"/>
              <a:t> es diferente del punto </a:t>
            </a:r>
            <a:r>
              <a:rPr lang="es-AR" b="1" dirty="0"/>
              <a:t>(2, 4)</a:t>
            </a:r>
            <a:r>
              <a:rPr lang="es-AR" dirty="0"/>
              <a:t>; así, en este caso es importante el orden.</a:t>
            </a:r>
          </a:p>
        </p:txBody>
      </p:sp>
      <p:pic>
        <p:nvPicPr>
          <p:cNvPr id="4" name="Imagen 3">
            <a:extLst>
              <a:ext uri="{FF2B5EF4-FFF2-40B4-BE49-F238E27FC236}">
                <a16:creationId xmlns:a16="http://schemas.microsoft.com/office/drawing/2014/main" id="{62370057-A36D-423C-AB19-E3968BEDE9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865516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892D2D5-A83F-45A1-A506-A53E6348F95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6777" y="738051"/>
            <a:ext cx="7319554" cy="5440680"/>
          </a:xfrm>
          <a:prstGeom prst="rect">
            <a:avLst/>
          </a:prstGeom>
          <a:noFill/>
          <a:ln>
            <a:noFill/>
          </a:ln>
        </p:spPr>
      </p:pic>
      <p:pic>
        <p:nvPicPr>
          <p:cNvPr id="5" name="Imagen 4">
            <a:extLst>
              <a:ext uri="{FF2B5EF4-FFF2-40B4-BE49-F238E27FC236}">
                <a16:creationId xmlns:a16="http://schemas.microsoft.com/office/drawing/2014/main" id="{E45043DB-CAA1-40AF-BFB1-A202763270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
        <p:nvSpPr>
          <p:cNvPr id="6" name="CuadroTexto 5">
            <a:extLst>
              <a:ext uri="{FF2B5EF4-FFF2-40B4-BE49-F238E27FC236}">
                <a16:creationId xmlns:a16="http://schemas.microsoft.com/office/drawing/2014/main" id="{8E938397-89C6-4D9D-BB09-6E9CBFA5C0B6}"/>
              </a:ext>
            </a:extLst>
          </p:cNvPr>
          <p:cNvSpPr txBox="1"/>
          <p:nvPr/>
        </p:nvSpPr>
        <p:spPr>
          <a:xfrm>
            <a:off x="3109953" y="368719"/>
            <a:ext cx="1345474" cy="369332"/>
          </a:xfrm>
          <a:prstGeom prst="rect">
            <a:avLst/>
          </a:prstGeom>
          <a:noFill/>
        </p:spPr>
        <p:txBody>
          <a:bodyPr wrap="square" rtlCol="0">
            <a:spAutoFit/>
          </a:bodyPr>
          <a:lstStyle/>
          <a:p>
            <a:r>
              <a:rPr lang="es-AR" b="1" dirty="0"/>
              <a:t>C</a:t>
            </a:r>
            <a:r>
              <a:rPr lang="en-001" b="1" dirty="0"/>
              <a:t>u</a:t>
            </a:r>
            <a:r>
              <a:rPr lang="es-AR" b="1" dirty="0"/>
              <a:t>a</a:t>
            </a:r>
            <a:r>
              <a:rPr lang="en-001" b="1" dirty="0"/>
              <a:t>d</a:t>
            </a:r>
            <a:r>
              <a:rPr lang="es-AR" b="1" dirty="0"/>
              <a:t>r</a:t>
            </a:r>
            <a:r>
              <a:rPr lang="en-001" b="1" dirty="0"/>
              <a:t>o 1</a:t>
            </a:r>
            <a:endParaRPr lang="es-AR" b="1" dirty="0"/>
          </a:p>
        </p:txBody>
      </p:sp>
    </p:spTree>
    <p:extLst>
      <p:ext uri="{BB962C8B-B14F-4D97-AF65-F5344CB8AC3E}">
        <p14:creationId xmlns:p14="http://schemas.microsoft.com/office/powerpoint/2010/main" val="424553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F1D785-217C-4C6D-AA12-4DA92DAE6173}"/>
              </a:ext>
            </a:extLst>
          </p:cNvPr>
          <p:cNvSpPr>
            <a:spLocks noGrp="1"/>
          </p:cNvSpPr>
          <p:nvPr>
            <p:ph type="title"/>
          </p:nvPr>
        </p:nvSpPr>
        <p:spPr>
          <a:xfrm>
            <a:off x="1426028" y="18255"/>
            <a:ext cx="10515600" cy="1325563"/>
          </a:xfrm>
        </p:spPr>
        <p:txBody>
          <a:bodyPr>
            <a:normAutofit/>
          </a:bodyPr>
          <a:lstStyle/>
          <a:p>
            <a:r>
              <a:rPr lang="es-AR" b="1" dirty="0"/>
              <a:t>Economía matemática </a:t>
            </a:r>
            <a:r>
              <a:rPr lang="es-AR" b="1" i="1" dirty="0"/>
              <a:t>versus </a:t>
            </a:r>
            <a:r>
              <a:rPr lang="es-AR" b="1" dirty="0"/>
              <a:t>economía no matemática</a:t>
            </a:r>
            <a:endParaRPr lang="es-AR" dirty="0"/>
          </a:p>
        </p:txBody>
      </p:sp>
      <p:sp>
        <p:nvSpPr>
          <p:cNvPr id="3" name="Marcador de contenido 2">
            <a:extLst>
              <a:ext uri="{FF2B5EF4-FFF2-40B4-BE49-F238E27FC236}">
                <a16:creationId xmlns:a16="http://schemas.microsoft.com/office/drawing/2014/main" id="{2EDA4C4F-EC6F-4EFB-A513-58629DC0866B}"/>
              </a:ext>
            </a:extLst>
          </p:cNvPr>
          <p:cNvSpPr>
            <a:spLocks noGrp="1"/>
          </p:cNvSpPr>
          <p:nvPr>
            <p:ph idx="1"/>
          </p:nvPr>
        </p:nvSpPr>
        <p:spPr>
          <a:xfrm>
            <a:off x="1099457" y="1577431"/>
            <a:ext cx="10515600" cy="4771118"/>
          </a:xfrm>
        </p:spPr>
        <p:txBody>
          <a:bodyPr>
            <a:normAutofit fontScale="92500" lnSpcReduction="10000"/>
          </a:bodyPr>
          <a:lstStyle/>
          <a:p>
            <a:pPr marL="0" indent="0" algn="just">
              <a:lnSpc>
                <a:spcPct val="15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Puesto que la economía matemática es sólo un </a:t>
            </a:r>
            <a:r>
              <a:rPr lang="es-AR" b="1" dirty="0">
                <a:latin typeface="Calibri" panose="020F0502020204030204" pitchFamily="34" charset="0"/>
                <a:ea typeface="Calibri" panose="020F0502020204030204" pitchFamily="34" charset="0"/>
                <a:cs typeface="Calibri" panose="020F0502020204030204" pitchFamily="34" charset="0"/>
              </a:rPr>
              <a:t>método del análisis económico</a:t>
            </a:r>
            <a:r>
              <a:rPr lang="es-AR" dirty="0">
                <a:latin typeface="Calibri" panose="020F0502020204030204" pitchFamily="34" charset="0"/>
                <a:ea typeface="Calibri" panose="020F0502020204030204" pitchFamily="34" charset="0"/>
                <a:cs typeface="Calibri" panose="020F0502020204030204" pitchFamily="34" charset="0"/>
              </a:rPr>
              <a:t>, no debe diferir en modo fundamental, y de hecho no lo hace, del método </a:t>
            </a:r>
            <a:r>
              <a:rPr lang="es-AR" b="1" i="1" dirty="0">
                <a:latin typeface="Calibri" panose="020F0502020204030204" pitchFamily="34" charset="0"/>
                <a:ea typeface="Calibri" panose="020F0502020204030204" pitchFamily="34" charset="0"/>
                <a:cs typeface="Calibri" panose="020F0502020204030204" pitchFamily="34" charset="0"/>
              </a:rPr>
              <a:t>no </a:t>
            </a:r>
            <a:r>
              <a:rPr lang="es-AR" b="1" dirty="0">
                <a:latin typeface="Calibri" panose="020F0502020204030204" pitchFamily="34" charset="0"/>
                <a:ea typeface="Calibri" panose="020F0502020204030204" pitchFamily="34" charset="0"/>
                <a:cs typeface="Calibri" panose="020F0502020204030204" pitchFamily="34" charset="0"/>
              </a:rPr>
              <a:t>matemático</a:t>
            </a:r>
            <a:r>
              <a:rPr lang="es-AR" dirty="0">
                <a:latin typeface="Calibri" panose="020F0502020204030204" pitchFamily="34" charset="0"/>
                <a:ea typeface="Calibri" panose="020F0502020204030204" pitchFamily="34" charset="0"/>
                <a:cs typeface="Calibri" panose="020F0502020204030204" pitchFamily="34" charset="0"/>
              </a:rPr>
              <a:t> del análisis económico.</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001" dirty="0">
              <a:latin typeface="Calibri" panose="020F0502020204030204" pitchFamily="34" charset="0"/>
              <a:ea typeface="Calibri" panose="020F0502020204030204" pitchFamily="34" charset="0"/>
            </a:endParaRPr>
          </a:p>
          <a:p>
            <a:pPr marL="0" indent="0" algn="just">
              <a:lnSpc>
                <a:spcPct val="150000"/>
              </a:lnSpc>
              <a:buNone/>
            </a:pPr>
            <a:r>
              <a:rPr lang="es-AR" dirty="0">
                <a:latin typeface="Calibri" panose="020F0502020204030204" pitchFamily="34" charset="0"/>
                <a:ea typeface="Calibri" panose="020F0502020204030204" pitchFamily="34" charset="0"/>
              </a:rPr>
              <a:t>El </a:t>
            </a:r>
            <a:r>
              <a:rPr lang="es-AR" b="1" dirty="0">
                <a:latin typeface="Calibri" panose="020F0502020204030204" pitchFamily="34" charset="0"/>
                <a:ea typeface="Calibri" panose="020F0502020204030204" pitchFamily="34" charset="0"/>
              </a:rPr>
              <a:t>objetivo</a:t>
            </a:r>
            <a:r>
              <a:rPr lang="es-AR" dirty="0">
                <a:latin typeface="Calibri" panose="020F0502020204030204" pitchFamily="34" charset="0"/>
                <a:ea typeface="Calibri" panose="020F0502020204030204" pitchFamily="34" charset="0"/>
              </a:rPr>
              <a:t> de cualquier </a:t>
            </a:r>
            <a:r>
              <a:rPr lang="es-AR" b="1" dirty="0">
                <a:latin typeface="Calibri" panose="020F0502020204030204" pitchFamily="34" charset="0"/>
                <a:ea typeface="Calibri" panose="020F0502020204030204" pitchFamily="34" charset="0"/>
              </a:rPr>
              <a:t>análisis teórico</a:t>
            </a:r>
            <a:r>
              <a:rPr lang="es-AR" dirty="0">
                <a:latin typeface="Calibri" panose="020F0502020204030204" pitchFamily="34" charset="0"/>
                <a:ea typeface="Calibri" panose="020F0502020204030204" pitchFamily="34" charset="0"/>
              </a:rPr>
              <a:t>, sin importar el método, siempre es obtener un conjunto de conclusiones o teoremas a partir de un conjunto determinado de </a:t>
            </a:r>
            <a:r>
              <a:rPr lang="es-AR" b="1" dirty="0" err="1">
                <a:latin typeface="Calibri" panose="020F0502020204030204" pitchFamily="34" charset="0"/>
                <a:ea typeface="Calibri" panose="020F0502020204030204" pitchFamily="34" charset="0"/>
              </a:rPr>
              <a:t>hipotesis</a:t>
            </a:r>
            <a:r>
              <a:rPr lang="es-AR" dirty="0">
                <a:latin typeface="Calibri" panose="020F0502020204030204" pitchFamily="34" charset="0"/>
                <a:ea typeface="Calibri" panose="020F0502020204030204" pitchFamily="34" charset="0"/>
              </a:rPr>
              <a:t> o postulados, mediante un proceso de razonamiento. </a:t>
            </a:r>
            <a:endParaRPr lang="en-001" dirty="0">
              <a:latin typeface="Calibri" panose="020F0502020204030204" pitchFamily="34" charset="0"/>
              <a:ea typeface="Calibri" panose="020F0502020204030204" pitchFamily="34" charset="0"/>
            </a:endParaRPr>
          </a:p>
        </p:txBody>
      </p:sp>
      <p:pic>
        <p:nvPicPr>
          <p:cNvPr id="4" name="Imagen 3">
            <a:extLst>
              <a:ext uri="{FF2B5EF4-FFF2-40B4-BE49-F238E27FC236}">
                <a16:creationId xmlns:a16="http://schemas.microsoft.com/office/drawing/2014/main" id="{2BEEE3E8-14FC-4947-8668-EBFA4F95F7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1255805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75E9BC-4B64-4E42-99B6-4338B26EF144}"/>
              </a:ext>
            </a:extLst>
          </p:cNvPr>
          <p:cNvSpPr>
            <a:spLocks noGrp="1"/>
          </p:cNvSpPr>
          <p:nvPr>
            <p:ph type="title"/>
          </p:nvPr>
        </p:nvSpPr>
        <p:spPr>
          <a:xfrm>
            <a:off x="1559922" y="182881"/>
            <a:ext cx="10086703" cy="1142683"/>
          </a:xfrm>
        </p:spPr>
        <p:txBody>
          <a:bodyPr>
            <a:normAutofit fontScale="90000"/>
          </a:bodyPr>
          <a:lstStyle/>
          <a:p>
            <a:pPr>
              <a:lnSpc>
                <a:spcPct val="150000"/>
              </a:lnSpc>
            </a:pPr>
            <a:r>
              <a:rPr lang="es-AR" sz="2900" dirty="0">
                <a:latin typeface="Calibri" panose="020F0502020204030204" pitchFamily="34" charset="0"/>
                <a:cs typeface="Calibri" panose="020F0502020204030204" pitchFamily="34" charset="0"/>
              </a:rPr>
              <a:t>La diferencia principal entre </a:t>
            </a:r>
            <a:r>
              <a:rPr lang="es-AR" sz="2900" b="1" dirty="0">
                <a:latin typeface="Calibri" panose="020F0502020204030204" pitchFamily="34" charset="0"/>
                <a:cs typeface="Calibri" panose="020F0502020204030204" pitchFamily="34" charset="0"/>
              </a:rPr>
              <a:t>“economía matemática” </a:t>
            </a:r>
            <a:r>
              <a:rPr lang="es-AR" sz="2900" dirty="0">
                <a:latin typeface="Calibri" panose="020F0502020204030204" pitchFamily="34" charset="0"/>
                <a:cs typeface="Calibri" panose="020F0502020204030204" pitchFamily="34" charset="0"/>
              </a:rPr>
              <a:t>y </a:t>
            </a:r>
            <a:r>
              <a:rPr lang="es-AR" sz="2900" b="1" dirty="0">
                <a:latin typeface="Calibri" panose="020F0502020204030204" pitchFamily="34" charset="0"/>
                <a:cs typeface="Calibri" panose="020F0502020204030204" pitchFamily="34" charset="0"/>
              </a:rPr>
              <a:t>“economía literaria”</a:t>
            </a:r>
            <a:r>
              <a:rPr lang="es-AR" sz="2900" dirty="0">
                <a:latin typeface="Calibri" panose="020F0502020204030204" pitchFamily="34" charset="0"/>
                <a:cs typeface="Calibri" panose="020F0502020204030204" pitchFamily="34" charset="0"/>
              </a:rPr>
              <a:t> es dual</a:t>
            </a:r>
            <a:r>
              <a:rPr lang="en-001" sz="2900" dirty="0">
                <a:latin typeface="Calibri" panose="020F0502020204030204" pitchFamily="34" charset="0"/>
                <a:cs typeface="Calibri" panose="020F0502020204030204" pitchFamily="34" charset="0"/>
              </a:rPr>
              <a:t>:</a:t>
            </a:r>
            <a:endParaRPr lang="es-AR" dirty="0"/>
          </a:p>
        </p:txBody>
      </p:sp>
      <p:sp>
        <p:nvSpPr>
          <p:cNvPr id="3" name="Marcador de contenido 2">
            <a:extLst>
              <a:ext uri="{FF2B5EF4-FFF2-40B4-BE49-F238E27FC236}">
                <a16:creationId xmlns:a16="http://schemas.microsoft.com/office/drawing/2014/main" id="{04655A28-B1E8-43D7-8050-A776D30170E3}"/>
              </a:ext>
            </a:extLst>
          </p:cNvPr>
          <p:cNvSpPr>
            <a:spLocks noGrp="1"/>
          </p:cNvSpPr>
          <p:nvPr>
            <p:ph idx="1"/>
          </p:nvPr>
        </p:nvSpPr>
        <p:spPr>
          <a:xfrm>
            <a:off x="1248495" y="1553845"/>
            <a:ext cx="10254344" cy="5121274"/>
          </a:xfrm>
        </p:spPr>
        <p:txBody>
          <a:bodyPr>
            <a:normAutofit fontScale="92500"/>
          </a:bodyPr>
          <a:lstStyle/>
          <a:p>
            <a:pPr marL="342900" lvl="0" indent="-342900" algn="just">
              <a:lnSpc>
                <a:spcPct val="150000"/>
              </a:lnSpc>
              <a:spcAft>
                <a:spcPts val="0"/>
              </a:spcAft>
              <a:buFont typeface="+mj-lt"/>
              <a:buAutoNum type="arabicPeriod"/>
            </a:pPr>
            <a:r>
              <a:rPr lang="es-AR" dirty="0">
                <a:latin typeface="Calibri" panose="020F0502020204030204" pitchFamily="34" charset="0"/>
                <a:ea typeface="Calibri" panose="020F0502020204030204" pitchFamily="34" charset="0"/>
                <a:cs typeface="Calibri" panose="020F0502020204030204" pitchFamily="34" charset="0"/>
              </a:rPr>
              <a:t>En la primera las suposiciones y conclusiones se explican con </a:t>
            </a:r>
            <a:r>
              <a:rPr lang="es-AR" b="1" dirty="0">
                <a:latin typeface="Calibri" panose="020F0502020204030204" pitchFamily="34" charset="0"/>
                <a:ea typeface="Calibri" panose="020F0502020204030204" pitchFamily="34" charset="0"/>
                <a:cs typeface="Calibri" panose="020F0502020204030204" pitchFamily="34" charset="0"/>
              </a:rPr>
              <a:t>símbolos matemáticos</a:t>
            </a:r>
            <a:r>
              <a:rPr lang="es-AR" dirty="0">
                <a:latin typeface="Calibri" panose="020F0502020204030204" pitchFamily="34" charset="0"/>
                <a:ea typeface="Calibri" panose="020F0502020204030204" pitchFamily="34" charset="0"/>
                <a:cs typeface="Calibri" panose="020F0502020204030204" pitchFamily="34" charset="0"/>
              </a:rPr>
              <a:t> en vez de palabras, y en </a:t>
            </a:r>
            <a:r>
              <a:rPr lang="es-AR" b="1" dirty="0">
                <a:latin typeface="Calibri" panose="020F0502020204030204" pitchFamily="34" charset="0"/>
                <a:ea typeface="Calibri" panose="020F0502020204030204" pitchFamily="34" charset="0"/>
                <a:cs typeface="Calibri" panose="020F0502020204030204" pitchFamily="34" charset="0"/>
              </a:rPr>
              <a:t>ecuaciones</a:t>
            </a:r>
            <a:r>
              <a:rPr lang="es-AR" dirty="0">
                <a:latin typeface="Calibri" panose="020F0502020204030204" pitchFamily="34" charset="0"/>
                <a:ea typeface="Calibri" panose="020F0502020204030204" pitchFamily="34" charset="0"/>
                <a:cs typeface="Calibri" panose="020F0502020204030204" pitchFamily="34" charset="0"/>
              </a:rPr>
              <a:t> en vez de enunciados.</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s-AR" dirty="0">
                <a:latin typeface="Calibri" panose="020F0502020204030204" pitchFamily="34" charset="0"/>
                <a:ea typeface="Calibri" panose="020F0502020204030204" pitchFamily="34" charset="0"/>
                <a:cs typeface="Calibri" panose="020F0502020204030204" pitchFamily="34" charset="0"/>
              </a:rPr>
              <a:t> Segundo</a:t>
            </a:r>
            <a:r>
              <a:rPr lang="en-001" dirty="0">
                <a:latin typeface="Calibri" panose="020F0502020204030204" pitchFamily="34" charset="0"/>
                <a:ea typeface="Calibri" panose="020F0502020204030204" pitchFamily="34" charset="0"/>
                <a:cs typeface="Calibri" panose="020F0502020204030204" pitchFamily="34" charset="0"/>
              </a:rPr>
              <a:t>;</a:t>
            </a:r>
            <a:r>
              <a:rPr lang="es-AR" dirty="0">
                <a:latin typeface="Calibri" panose="020F0502020204030204" pitchFamily="34" charset="0"/>
                <a:ea typeface="Calibri" panose="020F0502020204030204" pitchFamily="34" charset="0"/>
                <a:cs typeface="Calibri" panose="020F0502020204030204" pitchFamily="34" charset="0"/>
              </a:rPr>
              <a:t> en lugar de lógica “literaria”, se hace uso de </a:t>
            </a:r>
            <a:r>
              <a:rPr lang="es-AR" b="1" dirty="0">
                <a:latin typeface="Calibri" panose="020F0502020204030204" pitchFamily="34" charset="0"/>
                <a:ea typeface="Calibri" panose="020F0502020204030204" pitchFamily="34" charset="0"/>
                <a:cs typeface="Calibri" panose="020F0502020204030204" pitchFamily="34" charset="0"/>
              </a:rPr>
              <a:t>teoremas matemáticos </a:t>
            </a:r>
            <a:r>
              <a:rPr lang="es-AR" dirty="0">
                <a:latin typeface="Calibri" panose="020F0502020204030204" pitchFamily="34" charset="0"/>
                <a:ea typeface="Calibri" panose="020F0502020204030204" pitchFamily="34" charset="0"/>
                <a:cs typeface="Calibri" panose="020F0502020204030204" pitchFamily="34" charset="0"/>
              </a:rPr>
              <a:t>— los cuales abundan— en el proceso de razonamiento. En vista de que los símbolos y las palabras son en realidad equivalentes (los símbolos por lo común se definen en palabras). </a:t>
            </a:r>
            <a:endParaRPr lang="en-001" dirty="0">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50000"/>
              </a:lnSpc>
              <a:spcAft>
                <a:spcPts val="0"/>
              </a:spcAft>
              <a:buNone/>
            </a:pPr>
            <a:r>
              <a:rPr lang="en-001" dirty="0">
                <a:latin typeface="Calibri" panose="020F0502020204030204" pitchFamily="34" charset="0"/>
                <a:ea typeface="Calibri" panose="020F0502020204030204" pitchFamily="34" charset="0"/>
                <a:cs typeface="Calibri" panose="020F0502020204030204" pitchFamily="34" charset="0"/>
              </a:rPr>
              <a:t>L</a:t>
            </a:r>
            <a:r>
              <a:rPr lang="es-AR" dirty="0">
                <a:latin typeface="Calibri" panose="020F0502020204030204" pitchFamily="34" charset="0"/>
                <a:ea typeface="Calibri" panose="020F0502020204030204" pitchFamily="34" charset="0"/>
                <a:cs typeface="Calibri" panose="020F0502020204030204" pitchFamily="34" charset="0"/>
              </a:rPr>
              <a:t>os símbolos son más convenientes en el </a:t>
            </a:r>
            <a:r>
              <a:rPr lang="es-AR" b="1" dirty="0">
                <a:latin typeface="Calibri" panose="020F0502020204030204" pitchFamily="34" charset="0"/>
                <a:ea typeface="Calibri" panose="020F0502020204030204" pitchFamily="34" charset="0"/>
                <a:cs typeface="Calibri" panose="020F0502020204030204" pitchFamily="34" charset="0"/>
              </a:rPr>
              <a:t>razonamiento deductivo </a:t>
            </a:r>
            <a:r>
              <a:rPr lang="es-AR" dirty="0">
                <a:latin typeface="Calibri" panose="020F0502020204030204" pitchFamily="34" charset="0"/>
                <a:ea typeface="Calibri" panose="020F0502020204030204" pitchFamily="34" charset="0"/>
                <a:cs typeface="Calibri" panose="020F0502020204030204" pitchFamily="34" charset="0"/>
              </a:rPr>
              <a:t>y, de hecho, contribuyen más a alcanzar la </a:t>
            </a:r>
            <a:r>
              <a:rPr lang="es-AR" b="1" dirty="0">
                <a:latin typeface="Calibri" panose="020F0502020204030204" pitchFamily="34" charset="0"/>
                <a:ea typeface="Calibri" panose="020F0502020204030204" pitchFamily="34" charset="0"/>
                <a:cs typeface="Calibri" panose="020F0502020204030204" pitchFamily="34" charset="0"/>
              </a:rPr>
              <a:t>concisión y precisión del enunciado</a:t>
            </a:r>
            <a:r>
              <a:rPr lang="es-AR" dirty="0">
                <a:latin typeface="Calibri" panose="020F0502020204030204" pitchFamily="34" charset="0"/>
                <a:ea typeface="Calibri" panose="020F0502020204030204" pitchFamily="34" charset="0"/>
                <a:cs typeface="Calibri" panose="020F0502020204030204" pitchFamily="34" charset="0"/>
              </a:rPr>
              <a:t>.</a:t>
            </a:r>
            <a:endParaRPr lang="es-AR" dirty="0">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pic>
        <p:nvPicPr>
          <p:cNvPr id="5" name="Imagen 4">
            <a:extLst>
              <a:ext uri="{FF2B5EF4-FFF2-40B4-BE49-F238E27FC236}">
                <a16:creationId xmlns:a16="http://schemas.microsoft.com/office/drawing/2014/main" id="{F796C46B-3643-4710-B2DF-070E1481B1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33790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688F99-5533-4957-BECD-407528711CB9}"/>
              </a:ext>
            </a:extLst>
          </p:cNvPr>
          <p:cNvSpPr>
            <a:spLocks noGrp="1"/>
          </p:cNvSpPr>
          <p:nvPr>
            <p:ph idx="1"/>
          </p:nvPr>
        </p:nvSpPr>
        <p:spPr>
          <a:xfrm>
            <a:off x="1308463" y="1253331"/>
            <a:ext cx="10515600" cy="4520452"/>
          </a:xfrm>
        </p:spPr>
        <p:txBody>
          <a:bodyPr>
            <a:normAutofit lnSpcReduction="10000"/>
          </a:bodyPr>
          <a:lstStyle/>
          <a:p>
            <a:pPr marL="221615" marR="450215" indent="0" algn="just">
              <a:lnSpc>
                <a:spcPct val="15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La matemática tiene la </a:t>
            </a:r>
            <a:r>
              <a:rPr lang="es-AR" b="1" dirty="0">
                <a:latin typeface="Calibri" panose="020F0502020204030204" pitchFamily="34" charset="0"/>
                <a:ea typeface="Calibri" panose="020F0502020204030204" pitchFamily="34" charset="0"/>
                <a:cs typeface="Calibri" panose="020F0502020204030204" pitchFamily="34" charset="0"/>
              </a:rPr>
              <a:t>ventaja </a:t>
            </a:r>
            <a:r>
              <a:rPr lang="es-AR" dirty="0">
                <a:latin typeface="Calibri" panose="020F0502020204030204" pitchFamily="34" charset="0"/>
                <a:ea typeface="Calibri" panose="020F0502020204030204" pitchFamily="34" charset="0"/>
                <a:cs typeface="Calibri" panose="020F0502020204030204" pitchFamily="34" charset="0"/>
              </a:rPr>
              <a:t>de forzar a los analistas a hacer explícitas sus suposiciones en cada etapa del razonamiento. </a:t>
            </a:r>
            <a:endParaRPr lang="en-001" dirty="0">
              <a:latin typeface="Calibri" panose="020F0502020204030204" pitchFamily="34" charset="0"/>
              <a:ea typeface="Calibri" panose="020F0502020204030204" pitchFamily="34" charset="0"/>
              <a:cs typeface="Calibri" panose="020F0502020204030204" pitchFamily="34" charset="0"/>
            </a:endParaRPr>
          </a:p>
          <a:p>
            <a:pPr marL="221615" marR="450215" indent="0" algn="just">
              <a:lnSpc>
                <a:spcPct val="150000"/>
              </a:lnSpc>
              <a:spcAft>
                <a:spcPts val="0"/>
              </a:spcAft>
              <a:buNone/>
            </a:pPr>
            <a:r>
              <a:rPr lang="es-AR" dirty="0">
                <a:latin typeface="Calibri" panose="020F0502020204030204" pitchFamily="34" charset="0"/>
                <a:ea typeface="Calibri" panose="020F0502020204030204" pitchFamily="34" charset="0"/>
                <a:cs typeface="Calibri" panose="020F0502020204030204" pitchFamily="34" charset="0"/>
              </a:rPr>
              <a:t>Esto se debe a que los teoremas matemáticos se expresan normalmente en la forma </a:t>
            </a:r>
            <a:r>
              <a:rPr lang="es-AR" b="1" dirty="0">
                <a:latin typeface="Calibri" panose="020F0502020204030204" pitchFamily="34" charset="0"/>
                <a:ea typeface="Calibri" panose="020F0502020204030204" pitchFamily="34" charset="0"/>
                <a:cs typeface="Calibri" panose="020F0502020204030204" pitchFamily="34" charset="0"/>
              </a:rPr>
              <a:t>“si-entonces”,</a:t>
            </a:r>
            <a:r>
              <a:rPr lang="es-AR" dirty="0">
                <a:latin typeface="Calibri" panose="020F0502020204030204" pitchFamily="34" charset="0"/>
                <a:ea typeface="Calibri" panose="020F0502020204030204" pitchFamily="34" charset="0"/>
                <a:cs typeface="Calibri" panose="020F0502020204030204" pitchFamily="34" charset="0"/>
              </a:rPr>
              <a:t> de manera que para poder llegar a la parte </a:t>
            </a:r>
            <a:r>
              <a:rPr lang="es-AR" b="1" dirty="0">
                <a:latin typeface="Calibri" panose="020F0502020204030204" pitchFamily="34" charset="0"/>
                <a:ea typeface="Calibri" panose="020F0502020204030204" pitchFamily="34" charset="0"/>
                <a:cs typeface="Calibri" panose="020F0502020204030204" pitchFamily="34" charset="0"/>
              </a:rPr>
              <a:t>“entonces” </a:t>
            </a:r>
            <a:r>
              <a:rPr lang="es-AR" dirty="0">
                <a:latin typeface="Calibri" panose="020F0502020204030204" pitchFamily="34" charset="0"/>
                <a:ea typeface="Calibri" panose="020F0502020204030204" pitchFamily="34" charset="0"/>
                <a:cs typeface="Calibri" panose="020F0502020204030204" pitchFamily="34" charset="0"/>
              </a:rPr>
              <a:t>(la conclusión) del teorema, es necesario tener la seguridad de que la parte </a:t>
            </a:r>
            <a:r>
              <a:rPr lang="es-AR" b="1" dirty="0">
                <a:latin typeface="Calibri" panose="020F0502020204030204" pitchFamily="34" charset="0"/>
                <a:ea typeface="Calibri" panose="020F0502020204030204" pitchFamily="34" charset="0"/>
                <a:cs typeface="Calibri" panose="020F0502020204030204" pitchFamily="34" charset="0"/>
              </a:rPr>
              <a:t>“si” </a:t>
            </a:r>
            <a:r>
              <a:rPr lang="es-AR" dirty="0">
                <a:latin typeface="Calibri" panose="020F0502020204030204" pitchFamily="34" charset="0"/>
                <a:ea typeface="Calibri" panose="020F0502020204030204" pitchFamily="34" charset="0"/>
                <a:cs typeface="Calibri" panose="020F0502020204030204" pitchFamily="34" charset="0"/>
              </a:rPr>
              <a:t>(la condición) funciona conforme a las suposiciones explícitas adoptadas.</a:t>
            </a:r>
            <a:endParaRPr lang="es-AR" dirty="0">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pic>
        <p:nvPicPr>
          <p:cNvPr id="4" name="Imagen 3">
            <a:extLst>
              <a:ext uri="{FF2B5EF4-FFF2-40B4-BE49-F238E27FC236}">
                <a16:creationId xmlns:a16="http://schemas.microsoft.com/office/drawing/2014/main" id="{B82E58B7-89BE-4927-9929-1B99F8422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395581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C13008-9CF2-4C30-8237-96F7A3C05A7D}"/>
              </a:ext>
            </a:extLst>
          </p:cNvPr>
          <p:cNvSpPr>
            <a:spLocks noGrp="1"/>
          </p:cNvSpPr>
          <p:nvPr>
            <p:ph type="title"/>
          </p:nvPr>
        </p:nvSpPr>
        <p:spPr>
          <a:xfrm>
            <a:off x="1571898" y="18255"/>
            <a:ext cx="9272451" cy="1325563"/>
          </a:xfrm>
        </p:spPr>
        <p:txBody>
          <a:bodyPr/>
          <a:lstStyle/>
          <a:p>
            <a:r>
              <a:rPr lang="en-001" b="1" dirty="0"/>
              <a:t>V</a:t>
            </a:r>
            <a:r>
              <a:rPr lang="es-AR" b="1" dirty="0"/>
              <a:t>e</a:t>
            </a:r>
            <a:r>
              <a:rPr lang="en-001" b="1" dirty="0"/>
              <a:t>n</a:t>
            </a:r>
            <a:r>
              <a:rPr lang="es-AR" b="1" dirty="0"/>
              <a:t>t</a:t>
            </a:r>
            <a:r>
              <a:rPr lang="en-001" b="1" dirty="0"/>
              <a:t>a</a:t>
            </a:r>
            <a:r>
              <a:rPr lang="es-AR" b="1" dirty="0"/>
              <a:t>j</a:t>
            </a:r>
            <a:r>
              <a:rPr lang="en-001" b="1" dirty="0"/>
              <a:t>a</a:t>
            </a:r>
            <a:r>
              <a:rPr lang="es-AR" b="1" dirty="0"/>
              <a:t>s</a:t>
            </a:r>
            <a:r>
              <a:rPr lang="en-001" b="1" dirty="0"/>
              <a:t> </a:t>
            </a:r>
            <a:r>
              <a:rPr lang="es-AR" b="1" dirty="0"/>
              <a:t>d</a:t>
            </a:r>
            <a:r>
              <a:rPr lang="en-001" b="1" dirty="0"/>
              <a:t>e</a:t>
            </a:r>
            <a:r>
              <a:rPr lang="es-AR" b="1" dirty="0"/>
              <a:t>l</a:t>
            </a:r>
            <a:r>
              <a:rPr lang="en-001" b="1" dirty="0"/>
              <a:t> </a:t>
            </a:r>
            <a:r>
              <a:rPr lang="en-001" b="1" dirty="0" err="1"/>
              <a:t>Mé</a:t>
            </a:r>
            <a:r>
              <a:rPr lang="es-AR" b="1" dirty="0"/>
              <a:t>t</a:t>
            </a:r>
            <a:r>
              <a:rPr lang="en-001" b="1" dirty="0"/>
              <a:t>o</a:t>
            </a:r>
            <a:r>
              <a:rPr lang="es-AR" b="1" dirty="0"/>
              <a:t>d</a:t>
            </a:r>
            <a:r>
              <a:rPr lang="en-001" b="1" dirty="0"/>
              <a:t>o Ma</a:t>
            </a:r>
            <a:r>
              <a:rPr lang="es-AR" b="1" dirty="0"/>
              <a:t>t</a:t>
            </a:r>
            <a:r>
              <a:rPr lang="en-001" b="1" dirty="0"/>
              <a:t>e</a:t>
            </a:r>
            <a:r>
              <a:rPr lang="es-AR" b="1" dirty="0"/>
              <a:t>m</a:t>
            </a:r>
            <a:r>
              <a:rPr lang="en-001" b="1" dirty="0"/>
              <a:t>á</a:t>
            </a:r>
            <a:r>
              <a:rPr lang="es-AR" b="1" dirty="0"/>
              <a:t>t</a:t>
            </a:r>
            <a:r>
              <a:rPr lang="en-001" b="1" dirty="0" err="1"/>
              <a:t>i</a:t>
            </a:r>
            <a:r>
              <a:rPr lang="es-AR" b="1" dirty="0"/>
              <a:t>c</a:t>
            </a:r>
            <a:r>
              <a:rPr lang="en-001" b="1" dirty="0"/>
              <a:t>o</a:t>
            </a:r>
            <a:endParaRPr lang="es-AR" b="1" dirty="0"/>
          </a:p>
        </p:txBody>
      </p:sp>
      <p:sp>
        <p:nvSpPr>
          <p:cNvPr id="3" name="Marcador de contenido 2">
            <a:extLst>
              <a:ext uri="{FF2B5EF4-FFF2-40B4-BE49-F238E27FC236}">
                <a16:creationId xmlns:a16="http://schemas.microsoft.com/office/drawing/2014/main" id="{7A376992-56BA-4264-AAA2-FCFFA06EE2E1}"/>
              </a:ext>
            </a:extLst>
          </p:cNvPr>
          <p:cNvSpPr>
            <a:spLocks noGrp="1"/>
          </p:cNvSpPr>
          <p:nvPr>
            <p:ph idx="1"/>
          </p:nvPr>
        </p:nvSpPr>
        <p:spPr>
          <a:xfrm>
            <a:off x="1248495" y="1343818"/>
            <a:ext cx="10418814" cy="4782662"/>
          </a:xfrm>
        </p:spPr>
        <p:txBody>
          <a:bodyPr>
            <a:normAutofit fontScale="92500"/>
          </a:bodyPr>
          <a:lstStyle/>
          <a:p>
            <a:pPr marL="342900" lvl="0" indent="-342900" algn="just">
              <a:lnSpc>
                <a:spcPct val="150000"/>
              </a:lnSpc>
              <a:spcAft>
                <a:spcPts val="0"/>
              </a:spcAft>
              <a:buFont typeface="+mj-lt"/>
              <a:buAutoNum type="arabicParenBoth"/>
            </a:pPr>
            <a:r>
              <a:rPr lang="es-AR" dirty="0">
                <a:latin typeface="Calibri" panose="020F0502020204030204" pitchFamily="34" charset="0"/>
                <a:ea typeface="Calibri" panose="020F0502020204030204" pitchFamily="34" charset="0"/>
                <a:cs typeface="Calibri" panose="020F0502020204030204" pitchFamily="34" charset="0"/>
              </a:rPr>
              <a:t>el "lenguaje” usado es más conciso y preciso; </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Both"/>
            </a:pPr>
            <a:r>
              <a:rPr lang="es-AR" dirty="0">
                <a:latin typeface="Calibri" panose="020F0502020204030204" pitchFamily="34" charset="0"/>
                <a:ea typeface="Calibri" panose="020F0502020204030204" pitchFamily="34" charset="0"/>
                <a:cs typeface="Calibri" panose="020F0502020204030204" pitchFamily="34" charset="0"/>
              </a:rPr>
              <a:t>existe una gran cantidad de teoremas matemáticos a nuestro servicio. </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Both"/>
            </a:pPr>
            <a:r>
              <a:rPr lang="es-AR" dirty="0">
                <a:latin typeface="Calibri" panose="020F0502020204030204" pitchFamily="34" charset="0"/>
                <a:ea typeface="Calibri" panose="020F0502020204030204" pitchFamily="34" charset="0"/>
                <a:cs typeface="Calibri" panose="020F0502020204030204" pitchFamily="34" charset="0"/>
              </a:rPr>
              <a:t>al obligamos a expresar de forma explícita todas las suposiciones como un prerrequisito para el uso de teoremas matemáticos, se evita la adopción no intencional de suposiciones implícitas indeseables.</a:t>
            </a:r>
            <a:endParaRPr lang="es-A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Both"/>
            </a:pPr>
            <a:r>
              <a:rPr lang="es-AR" dirty="0">
                <a:latin typeface="Calibri" panose="020F0502020204030204" pitchFamily="34" charset="0"/>
                <a:ea typeface="Calibri" panose="020F0502020204030204" pitchFamily="34" charset="0"/>
                <a:cs typeface="Calibri" panose="020F0502020204030204" pitchFamily="34" charset="0"/>
              </a:rPr>
              <a:t>permite tratar el caso general de </a:t>
            </a:r>
            <a:r>
              <a:rPr lang="es-AR" i="1" dirty="0">
                <a:latin typeface="Calibri" panose="020F0502020204030204" pitchFamily="34" charset="0"/>
                <a:ea typeface="Calibri" panose="020F0502020204030204" pitchFamily="34" charset="0"/>
                <a:cs typeface="Calibri" panose="020F0502020204030204" pitchFamily="34" charset="0"/>
              </a:rPr>
              <a:t>n </a:t>
            </a:r>
            <a:r>
              <a:rPr lang="es-AR" dirty="0">
                <a:latin typeface="Calibri" panose="020F0502020204030204" pitchFamily="34" charset="0"/>
                <a:ea typeface="Calibri" panose="020F0502020204030204" pitchFamily="34" charset="0"/>
                <a:cs typeface="Calibri" panose="020F0502020204030204" pitchFamily="34" charset="0"/>
              </a:rPr>
              <a:t>variables.</a:t>
            </a:r>
            <a:endParaRPr lang="es-AR" dirty="0">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pic>
        <p:nvPicPr>
          <p:cNvPr id="4" name="Imagen 3">
            <a:extLst>
              <a:ext uri="{FF2B5EF4-FFF2-40B4-BE49-F238E27FC236}">
                <a16:creationId xmlns:a16="http://schemas.microsoft.com/office/drawing/2014/main" id="{D239DC75-E838-4EE6-97BD-3A22D0C8F2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211260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E65EB3-C8C4-45C1-81CC-53CC05840F02}"/>
              </a:ext>
            </a:extLst>
          </p:cNvPr>
          <p:cNvSpPr>
            <a:spLocks noGrp="1"/>
          </p:cNvSpPr>
          <p:nvPr>
            <p:ph type="title"/>
          </p:nvPr>
        </p:nvSpPr>
        <p:spPr>
          <a:xfrm>
            <a:off x="1503317" y="203042"/>
            <a:ext cx="9185366" cy="915035"/>
          </a:xfrm>
        </p:spPr>
        <p:txBody>
          <a:bodyPr/>
          <a:lstStyle/>
          <a:p>
            <a:r>
              <a:rPr lang="es-AR" b="1" dirty="0"/>
              <a:t>Criticas:</a:t>
            </a:r>
            <a:endParaRPr lang="es-AR" dirty="0"/>
          </a:p>
        </p:txBody>
      </p:sp>
      <p:sp>
        <p:nvSpPr>
          <p:cNvPr id="3" name="Marcador de contenido 2">
            <a:extLst>
              <a:ext uri="{FF2B5EF4-FFF2-40B4-BE49-F238E27FC236}">
                <a16:creationId xmlns:a16="http://schemas.microsoft.com/office/drawing/2014/main" id="{A9704F07-2E5E-4E19-9529-C91CC695CB57}"/>
              </a:ext>
            </a:extLst>
          </p:cNvPr>
          <p:cNvSpPr>
            <a:spLocks noGrp="1"/>
          </p:cNvSpPr>
          <p:nvPr>
            <p:ph idx="1"/>
          </p:nvPr>
        </p:nvSpPr>
        <p:spPr>
          <a:xfrm>
            <a:off x="1503317" y="1325564"/>
            <a:ext cx="9835244" cy="3860390"/>
          </a:xfrm>
        </p:spPr>
        <p:txBody>
          <a:bodyPr>
            <a:normAutofit/>
          </a:bodyPr>
          <a:lstStyle/>
          <a:p>
            <a:pPr marL="0" indent="0" algn="just">
              <a:lnSpc>
                <a:spcPct val="150000"/>
              </a:lnSpc>
              <a:buNone/>
            </a:pPr>
            <a:r>
              <a:rPr lang="en-001" dirty="0"/>
              <a:t>A</a:t>
            </a:r>
            <a:r>
              <a:rPr lang="es-AR" dirty="0"/>
              <a:t> veces se escucha la crítica de que una teoría deducida en forma matemática es, sin duda, </a:t>
            </a:r>
            <a:r>
              <a:rPr lang="es-AR" b="1" i="1" dirty="0"/>
              <a:t>irreal</a:t>
            </a:r>
            <a:r>
              <a:rPr lang="es-AR" b="1" dirty="0"/>
              <a:t>,</a:t>
            </a:r>
            <a:r>
              <a:rPr lang="es-AR" dirty="0"/>
              <a:t> Sin embargo, la crítica no es válida. De hecho, el epíteto “irreal” no se puede usar para criticar la teoría económica en general, ya sea que el método sea matemático o no. </a:t>
            </a:r>
          </a:p>
        </p:txBody>
      </p:sp>
      <p:pic>
        <p:nvPicPr>
          <p:cNvPr id="4" name="Imagen 3">
            <a:extLst>
              <a:ext uri="{FF2B5EF4-FFF2-40B4-BE49-F238E27FC236}">
                <a16:creationId xmlns:a16="http://schemas.microsoft.com/office/drawing/2014/main" id="{BA0285E6-AEB9-4EAF-8ABD-E00204FF9F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48495" cy="1325563"/>
          </a:xfrm>
          <a:prstGeom prst="rect">
            <a:avLst/>
          </a:prstGeom>
        </p:spPr>
      </p:pic>
    </p:spTree>
    <p:extLst>
      <p:ext uri="{BB962C8B-B14F-4D97-AF65-F5344CB8AC3E}">
        <p14:creationId xmlns:p14="http://schemas.microsoft.com/office/powerpoint/2010/main" val="42038552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1977</TotalTime>
  <Words>4844</Words>
  <Application>Microsoft Office PowerPoint</Application>
  <PresentationFormat>Panorámica</PresentationFormat>
  <Paragraphs>204</Paragraphs>
  <Slides>48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48</vt:i4>
      </vt:variant>
    </vt:vector>
  </HeadingPairs>
  <TitlesOfParts>
    <vt:vector size="53" baseType="lpstr">
      <vt:lpstr>Arial</vt:lpstr>
      <vt:lpstr>Arial</vt:lpstr>
      <vt:lpstr>Calibri</vt:lpstr>
      <vt:lpstr>Calibri Light</vt:lpstr>
      <vt:lpstr>Tema de Office</vt:lpstr>
      <vt:lpstr>CURSILLO INTRODUCTORIO  MATEMATICAS</vt:lpstr>
      <vt:lpstr>¿POR QUÉ SON IMPORTANTES LAS MATEMÁTICAS EN LA CIENCIA ECONOMICA?</vt:lpstr>
      <vt:lpstr>Introducción</vt:lpstr>
      <vt:lpstr>Presentación de PowerPoint</vt:lpstr>
      <vt:lpstr>Economía matemática versus economía no matemática</vt:lpstr>
      <vt:lpstr>La diferencia principal entre “economía matemática” y “economía literaria” es dual:</vt:lpstr>
      <vt:lpstr>Presentación de PowerPoint</vt:lpstr>
      <vt:lpstr>Ventajas del Método Matemático</vt:lpstr>
      <vt:lpstr>Criticas:</vt:lpstr>
      <vt:lpstr>La teoría es por sí misma una abstracción del mundo real.</vt:lpstr>
      <vt:lpstr>Presentación de PowerPoint</vt:lpstr>
      <vt:lpstr>Modelos económicos</vt:lpstr>
      <vt:lpstr>EL MÉTODO CIENTÍFICO EN LAS CIENCIAS EMPÍRICAS</vt:lpstr>
      <vt:lpstr>Presentación de PowerPoint</vt:lpstr>
      <vt:lpstr>Presentación de PowerPoint</vt:lpstr>
      <vt:lpstr>En economía, las hipotesis son normalmente menos precisas que en las ciencias físicas y, por tanto, su eventual falsedad es menos evidente que las afirmaciones hechas en las ciencias mencionadas </vt:lpstr>
      <vt:lpstr>Presentación de PowerPoint</vt:lpstr>
      <vt:lpstr>Presentación de PowerPoint</vt:lpstr>
      <vt:lpstr>Modelos y realidad</vt:lpstr>
      <vt:lpstr>Presentación de PowerPoint</vt:lpstr>
      <vt:lpstr>Presentación de PowerPoint</vt:lpstr>
      <vt:lpstr>DEMOSTRACIÓN MATEMÁTICA</vt:lpstr>
      <vt:lpstr>Todo teorema matemático se puede formular como una implicación</vt:lpstr>
      <vt:lpstr>Se puede considerar a un enunciado de la forma  P &lt;=&gt; Q  como dos teoremas.</vt:lpstr>
      <vt:lpstr>A veces hay que dar una demostración indirecta de la implicación P =&gt; Q.</vt:lpstr>
      <vt:lpstr>Presentación de PowerPoint</vt:lpstr>
      <vt:lpstr>Demostración por Contradicción</vt:lpstr>
      <vt:lpstr>Ejemplo</vt:lpstr>
      <vt:lpstr>Razonamientos deductivo e inductivo</vt:lpstr>
      <vt:lpstr>Problemas</vt:lpstr>
      <vt:lpstr>Elementos de un modelo matemático</vt:lpstr>
      <vt:lpstr>Variables, constantes y parámetros</vt:lpstr>
      <vt:lpstr>Presentación de PowerPoint</vt:lpstr>
      <vt:lpstr>Presentación de PowerPoint</vt:lpstr>
      <vt:lpstr>Presentación de PowerPoint</vt:lpstr>
      <vt:lpstr>Ecuaciones e identidades</vt:lpstr>
      <vt:lpstr>Ecuación Definicional </vt:lpstr>
      <vt:lpstr>Ecuación de Comportamiento</vt:lpstr>
      <vt:lpstr>Antes de escribir una ecuación de comportamiento, siempre es necesario adoptar suposiciones definidas respecto al patrón de conducta de la variable en cuestión. </vt:lpstr>
      <vt:lpstr>Presentación de PowerPoint</vt:lpstr>
      <vt:lpstr>Ecuación Condicional </vt:lpstr>
      <vt:lpstr>condiciones de optimización</vt:lpstr>
      <vt:lpstr>EL SISTEMA DE LOS NÚMEROS REALES</vt:lpstr>
      <vt:lpstr>Resumen de la estructura del sistema de números reales. </vt:lpstr>
      <vt:lpstr>Relaciones y funciones</vt:lpstr>
      <vt:lpstr>Ejemplo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Pietrantonio</dc:creator>
  <cp:lastModifiedBy>Cesar Pietrantonio</cp:lastModifiedBy>
  <cp:revision>27</cp:revision>
  <dcterms:created xsi:type="dcterms:W3CDTF">2020-03-02T18:46:32Z</dcterms:created>
  <dcterms:modified xsi:type="dcterms:W3CDTF">2020-03-05T20:05:42Z</dcterms:modified>
</cp:coreProperties>
</file>